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794500" cy="9931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22" d="100"/>
          <a:sy n="122" d="100"/>
        </p:scale>
        <p:origin x="9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356DFE-9677-489D-988E-D5C53D6D8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1FDF1C-2E3C-4ED1-AFE5-8FF04481AB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8AFD39-553A-42EB-B1C3-20D1F9F5B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E70F27-1996-404A-BFBD-F49C8F5F0E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28821E-1E50-4A22-A910-5B38088824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30449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BEB239-0E64-4487-AC53-88EC06EFC9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CCC6B1D-F0DA-421E-9D25-31C7A1A8FF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F83B21-5B55-4F12-A3DE-C8FFF6B61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CE8D23-0BAB-419D-AB7A-FAB4A15C6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3C009B-B8EA-48C5-AC20-8868369E93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0616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8714378-A81E-43DB-A8BC-C073E8388C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10F9A3C-78FB-4AD0-B3E1-31D20D70A90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64EDDF-67B4-481C-AD1A-AE419CFDCE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A18903-E37A-4333-9744-4A68A5B599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736377-5916-4A6D-9468-52898AEBA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9968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548EA-D769-47B9-B3AB-4F6DD2B8C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13A9E2-BB00-4137-BE85-02240A9B6A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4720549-F3CD-432E-B178-920773DCE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79017A-E9F2-4BE3-90ED-7CF91E7BE4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65043E-1D1C-4179-A2B1-178E96C02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85860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F850F-5101-4639-9B68-F03B642CF1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127616-76CC-4742-8FA8-F0E5329EAD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4310BC-8DE2-4D66-8FFB-87CF732331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E6CD1D-8757-4725-9B04-5EEAF00A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CB2F8-3807-4A24-BBA1-7C7224167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6727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5F5636-D0D7-4A38-BDA5-3A94ED9677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3050E-6FF7-4F06-A9DA-EFF6D40EAF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95E17D7-FD5F-4387-93CA-84697CEB1E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6A3C83-90A4-473E-A97D-C06BF84CB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3BDDA8C-CC00-45B0-8591-DA6F5F376A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8098E2-2653-44ED-BC8C-03CD6C4B0C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79687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8F3346-9120-436A-B788-A963713A4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9C7CB7-840F-4EA3-B2BB-13830027F65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82705B-08C2-4D4E-B588-1B16F3807D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4710825-B9EA-4185-A0E0-E9C591D097A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3D4722-9445-4A3D-ABF6-6FBEE34391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A458A-2568-4EFB-A4BA-E65CE2450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D2C5774-36C3-454E-A751-95641B15B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81878062-B020-4012-853F-C552FA1758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68383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E7EDAF-0D57-4DC1-B70F-D887453E09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54800F5-B4EA-4A56-AC15-AA84A861A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CE14A65-2EA4-4198-A4DA-BD7ABE7C5D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C2CFA70-95B5-40A5-AF0B-C21F467FA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44419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C1F755E-916B-4234-9D7F-DABF8A0F6D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D5103EB-20E5-4ACA-81F9-BE42F293A3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1BBE4D-D8DB-4B3E-AA16-BC37F17952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336402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DFA8EA-46D9-48F0-859C-B0FF23B2DD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1F7A95-5DE1-41C7-875D-6A159B8969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098FBC-CC77-4329-A0AC-9400F41D8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11FBE3-AFFC-466A-B508-BA0A39D7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EAE567B-2E7B-4B05-831C-0FE317BC5C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6AAA851-4822-4562-88B2-8C4F7D485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00847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E21A54-D728-4A05-85D7-B136BAB27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BD63624-8C58-4C41-889C-AE9520D4BB3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0563441-6D34-4957-B049-30DD170B80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78DD8CD-1839-42DD-847F-40A1AB9853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56BF095-E24D-40E3-BE23-5DB1BC0913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F931D33-C579-4956-A378-A7FCB5FB46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394622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80F895-FC9C-432E-9956-2C514C111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nl-NL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31BDE7-9DB2-46B0-B1B2-80FEFEC309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l-NL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2910FD-332D-42A9-92B4-B524CE234D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8A038-8F94-437B-BBD5-A38E2EE167FD}" type="datetimeFigureOut">
              <a:rPr lang="nl-NL" smtClean="0"/>
              <a:t>12-6-2024</a:t>
            </a:fld>
            <a:endParaRPr lang="nl-NL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92F20E-C615-4A33-ACBE-91E5B1D21D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FF709D3-976F-47E1-8DF0-191789F4F8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AC398-E083-4152-A832-D2633B99BC6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77109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6" name="Straight Connector 75">
            <a:extLst>
              <a:ext uri="{FF2B5EF4-FFF2-40B4-BE49-F238E27FC236}">
                <a16:creationId xmlns:a16="http://schemas.microsoft.com/office/drawing/2014/main" id="{519DF906-8DA3-49A7-BF1A-2459AB4E5F50}"/>
              </a:ext>
            </a:extLst>
          </p:cNvPr>
          <p:cNvCxnSpPr>
            <a:cxnSpLocks/>
          </p:cNvCxnSpPr>
          <p:nvPr/>
        </p:nvCxnSpPr>
        <p:spPr>
          <a:xfrm>
            <a:off x="6317543" y="2166037"/>
            <a:ext cx="0" cy="100145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6E604C84-239E-4037-B532-A24F212C20C2}"/>
              </a:ext>
            </a:extLst>
          </p:cNvPr>
          <p:cNvCxnSpPr/>
          <p:nvPr/>
        </p:nvCxnSpPr>
        <p:spPr>
          <a:xfrm>
            <a:off x="4795845" y="2166037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77" name="Straight Connector 76">
            <a:extLst>
              <a:ext uri="{FF2B5EF4-FFF2-40B4-BE49-F238E27FC236}">
                <a16:creationId xmlns:a16="http://schemas.microsoft.com/office/drawing/2014/main" id="{18637150-A2BF-433A-ACEE-E345206BD1CD}"/>
              </a:ext>
            </a:extLst>
          </p:cNvPr>
          <p:cNvCxnSpPr/>
          <p:nvPr/>
        </p:nvCxnSpPr>
        <p:spPr>
          <a:xfrm>
            <a:off x="3392581" y="2189371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id="{8D6754E4-6918-45ED-911D-026A87B0807F}"/>
              </a:ext>
            </a:extLst>
          </p:cNvPr>
          <p:cNvCxnSpPr>
            <a:cxnSpLocks/>
          </p:cNvCxnSpPr>
          <p:nvPr/>
        </p:nvCxnSpPr>
        <p:spPr>
          <a:xfrm>
            <a:off x="9657207" y="2973202"/>
            <a:ext cx="13907" cy="316331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6C190921-3A41-4B2F-B7D9-010347F75C7B}"/>
              </a:ext>
            </a:extLst>
          </p:cNvPr>
          <p:cNvCxnSpPr>
            <a:cxnSpLocks/>
          </p:cNvCxnSpPr>
          <p:nvPr/>
        </p:nvCxnSpPr>
        <p:spPr>
          <a:xfrm>
            <a:off x="11008700" y="3013233"/>
            <a:ext cx="10829" cy="309748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27CE675D-945D-42BF-8A84-B91936CCD097}"/>
              </a:ext>
            </a:extLst>
          </p:cNvPr>
          <p:cNvCxnSpPr/>
          <p:nvPr/>
        </p:nvCxnSpPr>
        <p:spPr>
          <a:xfrm>
            <a:off x="10347368" y="2168728"/>
            <a:ext cx="0" cy="573550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5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9081418" y="2586616"/>
            <a:ext cx="3025356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Biomedical Sciences of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Cells &amp; Systems (UMCG)</a:t>
            </a:r>
          </a:p>
        </p:txBody>
      </p:sp>
      <p:cxnSp>
        <p:nvCxnSpPr>
          <p:cNvPr id="6" name="Rechte verbindingslijn 10">
            <a:extLst>
              <a:ext uri="{FF2B5EF4-FFF2-40B4-BE49-F238E27FC236}">
                <a16:creationId xmlns:a16="http://schemas.microsoft.com/office/drawing/2014/main" id="{4486276C-4DD1-4B73-A52C-CED47BFBABD5}"/>
              </a:ext>
            </a:extLst>
          </p:cNvPr>
          <p:cNvCxnSpPr>
            <a:cxnSpLocks/>
          </p:cNvCxnSpPr>
          <p:nvPr/>
        </p:nvCxnSpPr>
        <p:spPr>
          <a:xfrm flipV="1">
            <a:off x="640177" y="2173481"/>
            <a:ext cx="9700912" cy="2047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grpSp>
        <p:nvGrpSpPr>
          <p:cNvPr id="72" name="Group 71">
            <a:extLst>
              <a:ext uri="{FF2B5EF4-FFF2-40B4-BE49-F238E27FC236}">
                <a16:creationId xmlns:a16="http://schemas.microsoft.com/office/drawing/2014/main" id="{897B39DD-9B58-4308-AF62-E809E4C97090}"/>
              </a:ext>
            </a:extLst>
          </p:cNvPr>
          <p:cNvGrpSpPr/>
          <p:nvPr/>
        </p:nvGrpSpPr>
        <p:grpSpPr>
          <a:xfrm>
            <a:off x="28036" y="2168728"/>
            <a:ext cx="1172680" cy="3299407"/>
            <a:chOff x="212496" y="2185502"/>
            <a:chExt cx="1172680" cy="3299407"/>
          </a:xfrm>
        </p:grpSpPr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EA015A0C-607B-4098-8E77-AE322EC92637}"/>
                </a:ext>
              </a:extLst>
            </p:cNvPr>
            <p:cNvCxnSpPr>
              <a:cxnSpLocks/>
            </p:cNvCxnSpPr>
            <p:nvPr/>
          </p:nvCxnSpPr>
          <p:spPr>
            <a:xfrm>
              <a:off x="816001" y="2185502"/>
              <a:ext cx="8733" cy="3094792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kstvak 58">
              <a:extLst>
                <a:ext uri="{FF2B5EF4-FFF2-40B4-BE49-F238E27FC236}">
                  <a16:creationId xmlns:a16="http://schemas.microsoft.com/office/drawing/2014/main" id="{74B01F20-EB67-464F-8145-D41A98015A73}"/>
                </a:ext>
              </a:extLst>
            </p:cNvPr>
            <p:cNvSpPr txBox="1"/>
            <p:nvPr/>
          </p:nvSpPr>
          <p:spPr>
            <a:xfrm>
              <a:off x="212496" y="3147065"/>
              <a:ext cx="1172680" cy="3693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Jessica Nielsen</a:t>
              </a:r>
            </a:p>
            <a:p>
              <a:r>
                <a:rPr lang="nl-NL" sz="900" dirty="0"/>
                <a:t>Annemieke Drenth</a:t>
              </a:r>
            </a:p>
          </p:txBody>
        </p:sp>
        <p:sp>
          <p:nvSpPr>
            <p:cNvPr id="21" name="Tekstvak 65">
              <a:extLst>
                <a:ext uri="{FF2B5EF4-FFF2-40B4-BE49-F238E27FC236}">
                  <a16:creationId xmlns:a16="http://schemas.microsoft.com/office/drawing/2014/main" id="{531EA139-9DE0-4DE9-A490-7623148D03A5}"/>
                </a:ext>
              </a:extLst>
            </p:cNvPr>
            <p:cNvSpPr txBox="1"/>
            <p:nvPr/>
          </p:nvSpPr>
          <p:spPr>
            <a:xfrm>
              <a:off x="218506" y="5254077"/>
              <a:ext cx="1166670" cy="2308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 err="1"/>
                <a:t>Gepke</a:t>
              </a:r>
              <a:r>
                <a:rPr lang="nl-NL" sz="900" dirty="0"/>
                <a:t> Wolthuis</a:t>
              </a:r>
            </a:p>
          </p:txBody>
        </p:sp>
      </p:grp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BF5B6BC8-7369-4BE1-9D06-EEA80AE0F23C}"/>
              </a:ext>
            </a:extLst>
          </p:cNvPr>
          <p:cNvCxnSpPr/>
          <p:nvPr/>
        </p:nvCxnSpPr>
        <p:spPr>
          <a:xfrm>
            <a:off x="1961227" y="2169276"/>
            <a:ext cx="6279" cy="3097483"/>
          </a:xfrm>
          <a:prstGeom prst="line">
            <a:avLst/>
          </a:prstGeom>
          <a:noFill/>
          <a:ln w="6350" cap="flat" cmpd="sng" algn="ctr">
            <a:solidFill>
              <a:sysClr val="windowText" lastClr="000000"/>
            </a:solidFill>
            <a:prstDash val="solid"/>
            <a:miter lim="800000"/>
          </a:ln>
          <a:effectLst/>
        </p:spPr>
      </p:cxnSp>
      <p:sp>
        <p:nvSpPr>
          <p:cNvPr id="23" name="Tekstvak 58">
            <a:extLst>
              <a:ext uri="{FF2B5EF4-FFF2-40B4-BE49-F238E27FC236}">
                <a16:creationId xmlns:a16="http://schemas.microsoft.com/office/drawing/2014/main" id="{F6243E25-3FBF-4203-9284-C807A8FF6510}"/>
              </a:ext>
            </a:extLst>
          </p:cNvPr>
          <p:cNvSpPr txBox="1"/>
          <p:nvPr/>
        </p:nvSpPr>
        <p:spPr>
          <a:xfrm>
            <a:off x="1430100" y="3142783"/>
            <a:ext cx="1167692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Jan Meilof</a:t>
            </a:r>
          </a:p>
        </p:txBody>
      </p:sp>
      <p:sp>
        <p:nvSpPr>
          <p:cNvPr id="24" name="Tekstvak 65">
            <a:extLst>
              <a:ext uri="{FF2B5EF4-FFF2-40B4-BE49-F238E27FC236}">
                <a16:creationId xmlns:a16="http://schemas.microsoft.com/office/drawing/2014/main" id="{10E300B8-1859-436E-AC11-6ACDDEC6C59D}"/>
              </a:ext>
            </a:extLst>
          </p:cNvPr>
          <p:cNvSpPr txBox="1"/>
          <p:nvPr/>
        </p:nvSpPr>
        <p:spPr>
          <a:xfrm>
            <a:off x="1438906" y="5233206"/>
            <a:ext cx="1235781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Marga Berghuis</a:t>
            </a:r>
            <a:br>
              <a:rPr lang="nl-NL" sz="900" dirty="0"/>
            </a:br>
            <a:r>
              <a:rPr lang="nl-NL" sz="900" dirty="0"/>
              <a:t>Sandra </a:t>
            </a:r>
            <a:r>
              <a:rPr lang="nl-NL" sz="900" dirty="0" err="1"/>
              <a:t>Timpers</a:t>
            </a:r>
            <a:br>
              <a:rPr lang="nl-NL" sz="900" dirty="0"/>
            </a:br>
            <a:r>
              <a:rPr lang="nl-NL" sz="900" dirty="0"/>
              <a:t>Froukeline Wiersema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0994EB9A-340F-43E9-9946-8F278D542359}"/>
              </a:ext>
            </a:extLst>
          </p:cNvPr>
          <p:cNvCxnSpPr>
            <a:cxnSpLocks/>
          </p:cNvCxnSpPr>
          <p:nvPr/>
        </p:nvCxnSpPr>
        <p:spPr>
          <a:xfrm>
            <a:off x="8061453" y="2178605"/>
            <a:ext cx="13381" cy="317752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kstvak 22">
            <a:extLst>
              <a:ext uri="{FF2B5EF4-FFF2-40B4-BE49-F238E27FC236}">
                <a16:creationId xmlns:a16="http://schemas.microsoft.com/office/drawing/2014/main" id="{93B976D2-C1A8-4E36-8387-CDA589A1274D}"/>
              </a:ext>
            </a:extLst>
          </p:cNvPr>
          <p:cNvSpPr txBox="1"/>
          <p:nvPr/>
        </p:nvSpPr>
        <p:spPr>
          <a:xfrm>
            <a:off x="7464460" y="2594069"/>
            <a:ext cx="1187477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MSiPS Biobank </a:t>
            </a:r>
          </a:p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(UMCG)</a:t>
            </a:r>
          </a:p>
        </p:txBody>
      </p:sp>
      <p:sp>
        <p:nvSpPr>
          <p:cNvPr id="30" name="Tekstvak 65">
            <a:extLst>
              <a:ext uri="{FF2B5EF4-FFF2-40B4-BE49-F238E27FC236}">
                <a16:creationId xmlns:a16="http://schemas.microsoft.com/office/drawing/2014/main" id="{717A90B9-077F-4713-8D36-1736DD839A31}"/>
              </a:ext>
            </a:extLst>
          </p:cNvPr>
          <p:cNvSpPr txBox="1"/>
          <p:nvPr/>
        </p:nvSpPr>
        <p:spPr>
          <a:xfrm>
            <a:off x="7561252" y="5240189"/>
            <a:ext cx="1187477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Hilmar van Weering </a:t>
            </a:r>
          </a:p>
          <a:p>
            <a:r>
              <a:rPr lang="nl-NL" sz="900" dirty="0"/>
              <a:t>(Coordinator)</a:t>
            </a:r>
          </a:p>
          <a:p>
            <a:r>
              <a:rPr lang="nl-NL" sz="900" dirty="0"/>
              <a:t>Sharon Brouwer</a:t>
            </a:r>
          </a:p>
        </p:txBody>
      </p:sp>
      <p:sp>
        <p:nvSpPr>
          <p:cNvPr id="18" name="Tekstvak 19">
            <a:extLst>
              <a:ext uri="{FF2B5EF4-FFF2-40B4-BE49-F238E27FC236}">
                <a16:creationId xmlns:a16="http://schemas.microsoft.com/office/drawing/2014/main" id="{4B2225E6-9AB3-42EF-BC56-D288F56D8C2B}"/>
              </a:ext>
            </a:extLst>
          </p:cNvPr>
          <p:cNvSpPr txBox="1"/>
          <p:nvPr/>
        </p:nvSpPr>
        <p:spPr>
          <a:xfrm>
            <a:off x="5646500" y="2594069"/>
            <a:ext cx="1463397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Pathology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&amp; </a:t>
            </a: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Medical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</a:t>
            </a: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Biology</a:t>
            </a: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 (UMCG)</a:t>
            </a:r>
          </a:p>
        </p:txBody>
      </p:sp>
      <p:sp>
        <p:nvSpPr>
          <p:cNvPr id="32" name="Tekstvak 58">
            <a:extLst>
              <a:ext uri="{FF2B5EF4-FFF2-40B4-BE49-F238E27FC236}">
                <a16:creationId xmlns:a16="http://schemas.microsoft.com/office/drawing/2014/main" id="{ECBA89EA-A718-48F4-8659-4649B860A55B}"/>
              </a:ext>
            </a:extLst>
          </p:cNvPr>
          <p:cNvSpPr txBox="1"/>
          <p:nvPr/>
        </p:nvSpPr>
        <p:spPr>
          <a:xfrm>
            <a:off x="5663515" y="3130291"/>
            <a:ext cx="1446381" cy="2308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Jon Laman</a:t>
            </a:r>
          </a:p>
        </p:txBody>
      </p:sp>
      <p:sp>
        <p:nvSpPr>
          <p:cNvPr id="48" name="Tekstvak 28">
            <a:extLst>
              <a:ext uri="{FF2B5EF4-FFF2-40B4-BE49-F238E27FC236}">
                <a16:creationId xmlns:a16="http://schemas.microsoft.com/office/drawing/2014/main" id="{B967DE3B-7A27-417B-98DA-0C3C46C9AF0D}"/>
              </a:ext>
            </a:extLst>
          </p:cNvPr>
          <p:cNvSpPr txBox="1"/>
          <p:nvPr/>
        </p:nvSpPr>
        <p:spPr>
          <a:xfrm>
            <a:off x="9081419" y="3127131"/>
            <a:ext cx="1230808" cy="64633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Wia Baron</a:t>
            </a:r>
          </a:p>
          <a:p>
            <a:r>
              <a:rPr lang="nl-NL" sz="900" dirty="0"/>
              <a:t>Bart Eggen</a:t>
            </a:r>
          </a:p>
          <a:p>
            <a:r>
              <a:rPr lang="nl-NL" sz="900" dirty="0"/>
              <a:t>Jan Meilof</a:t>
            </a:r>
          </a:p>
          <a:p>
            <a:r>
              <a:rPr lang="nl-NL" sz="900" dirty="0"/>
              <a:t>Inge Zijdewind</a:t>
            </a:r>
          </a:p>
        </p:txBody>
      </p:sp>
      <p:sp>
        <p:nvSpPr>
          <p:cNvPr id="50" name="Tekstvak 59">
            <a:extLst>
              <a:ext uri="{FF2B5EF4-FFF2-40B4-BE49-F238E27FC236}">
                <a16:creationId xmlns:a16="http://schemas.microsoft.com/office/drawing/2014/main" id="{3F5EBEB2-05BD-459F-BC74-2BAB668A0AD7}"/>
              </a:ext>
            </a:extLst>
          </p:cNvPr>
          <p:cNvSpPr txBox="1"/>
          <p:nvPr/>
        </p:nvSpPr>
        <p:spPr>
          <a:xfrm>
            <a:off x="9081419" y="3992645"/>
            <a:ext cx="1246289" cy="5078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Erik Boddeke</a:t>
            </a:r>
            <a:br>
              <a:rPr lang="nl-NL" sz="900" dirty="0"/>
            </a:br>
            <a:r>
              <a:rPr lang="nl-NL" sz="900" dirty="0"/>
              <a:t>Inge Holtman</a:t>
            </a:r>
            <a:br>
              <a:rPr lang="nl-NL" sz="900" dirty="0"/>
            </a:br>
            <a:r>
              <a:rPr lang="nl-NL" sz="900" dirty="0"/>
              <a:t>Susanne Kooistra</a:t>
            </a:r>
          </a:p>
        </p:txBody>
      </p:sp>
      <p:sp>
        <p:nvSpPr>
          <p:cNvPr id="51" name="Tekstvak 63">
            <a:extLst>
              <a:ext uri="{FF2B5EF4-FFF2-40B4-BE49-F238E27FC236}">
                <a16:creationId xmlns:a16="http://schemas.microsoft.com/office/drawing/2014/main" id="{873ECBFE-ECB5-45C4-B337-87172189047F}"/>
              </a:ext>
            </a:extLst>
          </p:cNvPr>
          <p:cNvSpPr txBox="1"/>
          <p:nvPr/>
        </p:nvSpPr>
        <p:spPr>
          <a:xfrm>
            <a:off x="9081418" y="5233336"/>
            <a:ext cx="1371861" cy="120032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Sander Bouwman</a:t>
            </a:r>
            <a:br>
              <a:rPr lang="nl-NL" sz="900" dirty="0"/>
            </a:br>
            <a:r>
              <a:rPr lang="nl-NL" sz="900" dirty="0" err="1"/>
              <a:t>Nieske</a:t>
            </a:r>
            <a:r>
              <a:rPr lang="nl-NL" sz="900" dirty="0"/>
              <a:t> Brouwer </a:t>
            </a:r>
            <a:br>
              <a:rPr lang="nl-NL" sz="900" dirty="0"/>
            </a:br>
            <a:r>
              <a:rPr lang="nl-NL" sz="900" dirty="0"/>
              <a:t>Sharon Brouwer</a:t>
            </a:r>
            <a:br>
              <a:rPr lang="nl-NL" sz="900" dirty="0"/>
            </a:br>
            <a:r>
              <a:rPr lang="nl-NL" sz="900" dirty="0"/>
              <a:t>Naomi Dijksman</a:t>
            </a:r>
            <a:br>
              <a:rPr lang="nl-NL" sz="900" dirty="0"/>
            </a:br>
            <a:r>
              <a:rPr lang="nl-NL" sz="900" dirty="0"/>
              <a:t>Tjalling Nijboer</a:t>
            </a:r>
          </a:p>
          <a:p>
            <a:r>
              <a:rPr lang="nl-NL" sz="900" dirty="0"/>
              <a:t>Trix van der Sluis</a:t>
            </a:r>
          </a:p>
          <a:p>
            <a:r>
              <a:rPr lang="nl-NL" sz="900" dirty="0"/>
              <a:t>Hilmar van Weering</a:t>
            </a:r>
          </a:p>
          <a:p>
            <a:r>
              <a:rPr lang="nl-NL" sz="900" dirty="0"/>
              <a:t>Evelyn Wesseling </a:t>
            </a:r>
          </a:p>
        </p:txBody>
      </p:sp>
      <p:sp>
        <p:nvSpPr>
          <p:cNvPr id="52" name="Tekstvak 63">
            <a:extLst>
              <a:ext uri="{FF2B5EF4-FFF2-40B4-BE49-F238E27FC236}">
                <a16:creationId xmlns:a16="http://schemas.microsoft.com/office/drawing/2014/main" id="{1D1192DD-50B8-469D-AA3C-7369F6D8F158}"/>
              </a:ext>
            </a:extLst>
          </p:cNvPr>
          <p:cNvSpPr txBox="1"/>
          <p:nvPr/>
        </p:nvSpPr>
        <p:spPr>
          <a:xfrm>
            <a:off x="9081420" y="4719397"/>
            <a:ext cx="1259670" cy="36933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 err="1"/>
              <a:t>Jolien</a:t>
            </a:r>
            <a:r>
              <a:rPr lang="en-US" sz="900" dirty="0"/>
              <a:t> </a:t>
            </a:r>
            <a:r>
              <a:rPr lang="en-US" sz="900" dirty="0" err="1"/>
              <a:t>Fledderus</a:t>
            </a:r>
            <a:br>
              <a:rPr lang="en-US" sz="900" dirty="0"/>
            </a:br>
            <a:r>
              <a:rPr lang="en-US" sz="900" dirty="0"/>
              <a:t>Janssen </a:t>
            </a:r>
            <a:r>
              <a:rPr lang="en-US" sz="900" dirty="0" err="1"/>
              <a:t>Kotah</a:t>
            </a:r>
            <a:endParaRPr lang="en-US" sz="900" dirty="0"/>
          </a:p>
        </p:txBody>
      </p:sp>
      <p:sp>
        <p:nvSpPr>
          <p:cNvPr id="53" name="Tekstvak 63">
            <a:extLst>
              <a:ext uri="{FF2B5EF4-FFF2-40B4-BE49-F238E27FC236}">
                <a16:creationId xmlns:a16="http://schemas.microsoft.com/office/drawing/2014/main" id="{3718E780-F544-451B-B7E8-B2862349D030}"/>
              </a:ext>
            </a:extLst>
          </p:cNvPr>
          <p:cNvSpPr txBox="1"/>
          <p:nvPr/>
        </p:nvSpPr>
        <p:spPr>
          <a:xfrm>
            <a:off x="10520849" y="4017619"/>
            <a:ext cx="1585925" cy="2416046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900" dirty="0"/>
              <a:t>Astrid Alsema</a:t>
            </a:r>
            <a:br>
              <a:rPr lang="en-US" sz="900" dirty="0"/>
            </a:br>
            <a:r>
              <a:rPr lang="en-US" sz="900" dirty="0"/>
              <a:t>Midas </a:t>
            </a:r>
            <a:r>
              <a:rPr lang="en-US" sz="900" dirty="0" err="1"/>
              <a:t>Anijs</a:t>
            </a:r>
            <a:br>
              <a:rPr lang="en-US" sz="900" dirty="0"/>
            </a:br>
            <a:r>
              <a:rPr lang="en-US" sz="900" dirty="0"/>
              <a:t>Janneke Bosma</a:t>
            </a:r>
          </a:p>
          <a:p>
            <a:r>
              <a:rPr lang="en-US" sz="900" dirty="0"/>
              <a:t>Nikki Dreijer</a:t>
            </a:r>
          </a:p>
          <a:p>
            <a:r>
              <a:rPr lang="nl-NL" sz="900"/>
              <a:t>Eva </a:t>
            </a:r>
            <a:r>
              <a:rPr lang="nl-NL" sz="900" dirty="0"/>
              <a:t>G</a:t>
            </a:r>
            <a:r>
              <a:rPr lang="nl-NL" sz="900"/>
              <a:t>eerts</a:t>
            </a:r>
            <a:br>
              <a:rPr lang="nl-NL" sz="900" dirty="0"/>
            </a:br>
            <a:r>
              <a:rPr lang="nl-NL" sz="900" dirty="0"/>
              <a:t>Rianne Gorter</a:t>
            </a:r>
            <a:br>
              <a:rPr lang="nl-NL" sz="900" dirty="0"/>
            </a:br>
            <a:r>
              <a:rPr lang="nl-NL" sz="900" dirty="0"/>
              <a:t>Tamara Hageman</a:t>
            </a:r>
            <a:br>
              <a:rPr lang="nl-NL" sz="900" dirty="0"/>
            </a:br>
            <a:r>
              <a:rPr lang="nl-NL" sz="900" dirty="0"/>
              <a:t>Jody de Jong</a:t>
            </a:r>
            <a:br>
              <a:rPr lang="nl-NL" sz="900" dirty="0"/>
            </a:br>
            <a:r>
              <a:rPr lang="nl-NL" sz="900" dirty="0"/>
              <a:t>Mirjam Koster</a:t>
            </a:r>
          </a:p>
          <a:p>
            <a:r>
              <a:rPr lang="nl-NL" sz="900" dirty="0" err="1"/>
              <a:t>Leda</a:t>
            </a:r>
            <a:r>
              <a:rPr lang="nl-NL" sz="900" dirty="0"/>
              <a:t> </a:t>
            </a:r>
            <a:r>
              <a:rPr lang="nl-NL" sz="900" dirty="0" err="1"/>
              <a:t>Maffei</a:t>
            </a:r>
            <a:br>
              <a:rPr lang="nl-NL" sz="700" dirty="0"/>
            </a:br>
            <a:r>
              <a:rPr lang="nl-NL" sz="700" dirty="0" err="1"/>
              <a:t>Tiago</a:t>
            </a:r>
            <a:r>
              <a:rPr lang="nl-NL" sz="700" dirty="0"/>
              <a:t> Medeiros Furquim Mendonça</a:t>
            </a:r>
          </a:p>
          <a:p>
            <a:r>
              <a:rPr lang="en-US" sz="900" dirty="0"/>
              <a:t>Nienke Mekkes</a:t>
            </a:r>
            <a:br>
              <a:rPr lang="en-US" sz="900" dirty="0"/>
            </a:br>
            <a:r>
              <a:rPr lang="en-US" sz="900" dirty="0"/>
              <a:t>Wendy Oost</a:t>
            </a:r>
            <a:br>
              <a:rPr lang="en-US" sz="900" dirty="0"/>
            </a:br>
            <a:r>
              <a:rPr lang="en-US" sz="900" dirty="0"/>
              <a:t>Esteban Palacios Contreras</a:t>
            </a:r>
            <a:endParaRPr lang="nl-NL" sz="900" dirty="0"/>
          </a:p>
          <a:p>
            <a:r>
              <a:rPr lang="en-US" sz="900" dirty="0"/>
              <a:t>Roeland Prak</a:t>
            </a:r>
            <a:br>
              <a:rPr lang="en-US" sz="900" dirty="0"/>
            </a:br>
            <a:r>
              <a:rPr lang="en-US" sz="900" dirty="0"/>
              <a:t>Amber Woudstra</a:t>
            </a:r>
            <a:br>
              <a:rPr lang="nl-NL" sz="900" dirty="0"/>
            </a:br>
            <a:r>
              <a:rPr lang="nl-NL" sz="900" dirty="0"/>
              <a:t>Marion Wijering</a:t>
            </a:r>
          </a:p>
        </p:txBody>
      </p:sp>
      <p:grpSp>
        <p:nvGrpSpPr>
          <p:cNvPr id="60" name="Group 59">
            <a:extLst>
              <a:ext uri="{FF2B5EF4-FFF2-40B4-BE49-F238E27FC236}">
                <a16:creationId xmlns:a16="http://schemas.microsoft.com/office/drawing/2014/main" id="{C9FEBB24-3E6F-49F2-8C37-A8F7EEE23750}"/>
              </a:ext>
            </a:extLst>
          </p:cNvPr>
          <p:cNvGrpSpPr/>
          <p:nvPr/>
        </p:nvGrpSpPr>
        <p:grpSpPr>
          <a:xfrm>
            <a:off x="11080875" y="205584"/>
            <a:ext cx="783264" cy="1740752"/>
            <a:chOff x="548595" y="6733549"/>
            <a:chExt cx="783264" cy="1740752"/>
          </a:xfrm>
        </p:grpSpPr>
        <p:sp>
          <p:nvSpPr>
            <p:cNvPr id="54" name="Tekstvak 58">
              <a:extLst>
                <a:ext uri="{FF2B5EF4-FFF2-40B4-BE49-F238E27FC236}">
                  <a16:creationId xmlns:a16="http://schemas.microsoft.com/office/drawing/2014/main" id="{72704DF5-2384-4FFF-9817-6736797AA61E}"/>
                </a:ext>
              </a:extLst>
            </p:cNvPr>
            <p:cNvSpPr txBox="1"/>
            <p:nvPr/>
          </p:nvSpPr>
          <p:spPr>
            <a:xfrm>
              <a:off x="548595" y="6733549"/>
              <a:ext cx="783263" cy="230832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 err="1"/>
                <a:t>Department</a:t>
              </a:r>
              <a:endParaRPr lang="nl-NL" sz="900" dirty="0"/>
            </a:p>
          </p:txBody>
        </p:sp>
        <p:sp>
          <p:nvSpPr>
            <p:cNvPr id="55" name="Tekstvak 58">
              <a:extLst>
                <a:ext uri="{FF2B5EF4-FFF2-40B4-BE49-F238E27FC236}">
                  <a16:creationId xmlns:a16="http://schemas.microsoft.com/office/drawing/2014/main" id="{8F61B1C4-F374-4A89-BA3A-D605D567D10A}"/>
                </a:ext>
              </a:extLst>
            </p:cNvPr>
            <p:cNvSpPr txBox="1"/>
            <p:nvPr/>
          </p:nvSpPr>
          <p:spPr>
            <a:xfrm>
              <a:off x="548595" y="7035533"/>
              <a:ext cx="783263" cy="230832"/>
            </a:xfrm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PI</a:t>
              </a:r>
            </a:p>
          </p:txBody>
        </p:sp>
        <p:sp>
          <p:nvSpPr>
            <p:cNvPr id="56" name="Tekstvak 58">
              <a:extLst>
                <a:ext uri="{FF2B5EF4-FFF2-40B4-BE49-F238E27FC236}">
                  <a16:creationId xmlns:a16="http://schemas.microsoft.com/office/drawing/2014/main" id="{CD0E3A9D-14FD-4FB5-B29B-2B7DDA27CB65}"/>
                </a:ext>
              </a:extLst>
            </p:cNvPr>
            <p:cNvSpPr txBox="1"/>
            <p:nvPr/>
          </p:nvSpPr>
          <p:spPr>
            <a:xfrm>
              <a:off x="548595" y="7639501"/>
              <a:ext cx="783263" cy="23083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Postdoc</a:t>
              </a:r>
            </a:p>
          </p:txBody>
        </p:sp>
        <p:sp>
          <p:nvSpPr>
            <p:cNvPr id="57" name="Tekstvak 58">
              <a:extLst>
                <a:ext uri="{FF2B5EF4-FFF2-40B4-BE49-F238E27FC236}">
                  <a16:creationId xmlns:a16="http://schemas.microsoft.com/office/drawing/2014/main" id="{BFC06210-5541-4A8E-A23F-BB4F79AAB941}"/>
                </a:ext>
              </a:extLst>
            </p:cNvPr>
            <p:cNvSpPr txBox="1"/>
            <p:nvPr/>
          </p:nvSpPr>
          <p:spPr>
            <a:xfrm>
              <a:off x="548595" y="8243469"/>
              <a:ext cx="783263" cy="230832"/>
            </a:xfrm>
            <a:prstGeom prst="rect">
              <a:avLst/>
            </a:prstGeom>
            <a:solidFill>
              <a:schemeClr val="accent6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PhD student</a:t>
              </a:r>
            </a:p>
          </p:txBody>
        </p:sp>
        <p:sp>
          <p:nvSpPr>
            <p:cNvPr id="58" name="Tekstvak 58">
              <a:extLst>
                <a:ext uri="{FF2B5EF4-FFF2-40B4-BE49-F238E27FC236}">
                  <a16:creationId xmlns:a16="http://schemas.microsoft.com/office/drawing/2014/main" id="{8A4844C4-F965-4C7E-9C89-8BC80EF4C403}"/>
                </a:ext>
              </a:extLst>
            </p:cNvPr>
            <p:cNvSpPr txBox="1"/>
            <p:nvPr/>
          </p:nvSpPr>
          <p:spPr>
            <a:xfrm>
              <a:off x="548596" y="7941485"/>
              <a:ext cx="783263" cy="230832"/>
            </a:xfrm>
            <a:prstGeom prst="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Support</a:t>
              </a:r>
            </a:p>
          </p:txBody>
        </p:sp>
        <p:sp>
          <p:nvSpPr>
            <p:cNvPr id="59" name="Tekstvak 58">
              <a:extLst>
                <a:ext uri="{FF2B5EF4-FFF2-40B4-BE49-F238E27FC236}">
                  <a16:creationId xmlns:a16="http://schemas.microsoft.com/office/drawing/2014/main" id="{BE2741E1-34FF-434D-BA82-C327F4D6FE0B}"/>
                </a:ext>
              </a:extLst>
            </p:cNvPr>
            <p:cNvSpPr txBox="1"/>
            <p:nvPr/>
          </p:nvSpPr>
          <p:spPr>
            <a:xfrm>
              <a:off x="548595" y="7337517"/>
              <a:ext cx="783263" cy="230832"/>
            </a:xfrm>
            <a:prstGeom prst="rect">
              <a:avLst/>
            </a:prstGeom>
            <a:solidFill>
              <a:schemeClr val="accent6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dirty="0"/>
                <a:t>Staff</a:t>
              </a:r>
            </a:p>
          </p:txBody>
        </p:sp>
      </p:grpSp>
      <p:sp>
        <p:nvSpPr>
          <p:cNvPr id="66" name="Tekstvak 124">
            <a:extLst>
              <a:ext uri="{FF2B5EF4-FFF2-40B4-BE49-F238E27FC236}">
                <a16:creationId xmlns:a16="http://schemas.microsoft.com/office/drawing/2014/main" id="{DD545770-3B35-40FB-BB3E-BB9ADD7633BC}"/>
              </a:ext>
            </a:extLst>
          </p:cNvPr>
          <p:cNvSpPr txBox="1"/>
          <p:nvPr/>
        </p:nvSpPr>
        <p:spPr>
          <a:xfrm>
            <a:off x="-286497" y="236334"/>
            <a:ext cx="24874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Organogram MSCNN</a:t>
            </a:r>
          </a:p>
        </p:txBody>
      </p:sp>
      <p:sp>
        <p:nvSpPr>
          <p:cNvPr id="69" name="TextBox 68">
            <a:extLst>
              <a:ext uri="{FF2B5EF4-FFF2-40B4-BE49-F238E27FC236}">
                <a16:creationId xmlns:a16="http://schemas.microsoft.com/office/drawing/2014/main" id="{B12A80AF-39D4-4334-80CC-C4F0C385FF03}"/>
              </a:ext>
            </a:extLst>
          </p:cNvPr>
          <p:cNvSpPr txBox="1"/>
          <p:nvPr/>
        </p:nvSpPr>
        <p:spPr>
          <a:xfrm>
            <a:off x="0" y="113223"/>
            <a:ext cx="1768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chemeClr val="bg1">
                    <a:lumMod val="65000"/>
                  </a:schemeClr>
                </a:solidFill>
              </a:rPr>
              <a:t>Versie Juni 2024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4534408" y="273426"/>
            <a:ext cx="3546273" cy="1415772"/>
            <a:chOff x="4863463" y="234703"/>
            <a:chExt cx="3546273" cy="1415772"/>
          </a:xfrm>
        </p:grpSpPr>
        <p:sp>
          <p:nvSpPr>
            <p:cNvPr id="49" name="Tekstvak 4"/>
            <p:cNvSpPr txBox="1"/>
            <p:nvPr/>
          </p:nvSpPr>
          <p:spPr>
            <a:xfrm>
              <a:off x="4863463" y="234703"/>
              <a:ext cx="2232248" cy="141577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400" b="1" dirty="0"/>
                <a:t>Management team</a:t>
              </a:r>
            </a:p>
            <a:p>
              <a:r>
                <a:rPr lang="nl-NL" sz="1200" dirty="0"/>
                <a:t>Jan Meilof, coördinator care</a:t>
              </a:r>
            </a:p>
            <a:p>
              <a:r>
                <a:rPr lang="nl-NL" sz="1200" dirty="0"/>
                <a:t>Wia Baron, coördinator research</a:t>
              </a:r>
            </a:p>
            <a:p>
              <a:r>
                <a:rPr lang="nl-NL" sz="1200" dirty="0"/>
                <a:t>vacature</a:t>
              </a:r>
            </a:p>
            <a:p>
              <a:r>
                <a:rPr lang="nl-NL" sz="1200" dirty="0"/>
                <a:t>Jon Laman</a:t>
              </a:r>
            </a:p>
            <a:p>
              <a:r>
                <a:rPr lang="nl-NL" sz="1200" dirty="0"/>
                <a:t>Bart Eggen</a:t>
              </a:r>
            </a:p>
            <a:p>
              <a:r>
                <a:rPr lang="nl-NL" sz="1200" dirty="0"/>
                <a:t>Inge Zijdewind</a:t>
              </a:r>
            </a:p>
          </p:txBody>
        </p:sp>
        <p:cxnSp>
          <p:nvCxnSpPr>
            <p:cNvPr id="65" name="Rechte verbindingslijn 134"/>
            <p:cNvCxnSpPr/>
            <p:nvPr/>
          </p:nvCxnSpPr>
          <p:spPr>
            <a:xfrm>
              <a:off x="7090936" y="1467264"/>
              <a:ext cx="2520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7" name="Tekstvak 58"/>
            <p:cNvSpPr txBox="1"/>
            <p:nvPr/>
          </p:nvSpPr>
          <p:spPr>
            <a:xfrm>
              <a:off x="7342936" y="1275020"/>
              <a:ext cx="106680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900" b="1" dirty="0"/>
                <a:t>Coördinator</a:t>
              </a:r>
            </a:p>
            <a:p>
              <a:pPr algn="ctr"/>
              <a:r>
                <a:rPr lang="nl-NL" sz="900" dirty="0" err="1"/>
                <a:t>Nieske</a:t>
              </a:r>
              <a:r>
                <a:rPr lang="nl-NL" sz="900" dirty="0"/>
                <a:t> Brouwer</a:t>
              </a:r>
            </a:p>
          </p:txBody>
        </p:sp>
      </p:grpSp>
      <p:sp>
        <p:nvSpPr>
          <p:cNvPr id="25" name="Tekstvak 59">
            <a:extLst>
              <a:ext uri="{FF2B5EF4-FFF2-40B4-BE49-F238E27FC236}">
                <a16:creationId xmlns:a16="http://schemas.microsoft.com/office/drawing/2014/main" id="{46206612-9490-430D-B5EF-6E2ED0343AFF}"/>
              </a:ext>
            </a:extLst>
          </p:cNvPr>
          <p:cNvSpPr txBox="1"/>
          <p:nvPr/>
        </p:nvSpPr>
        <p:spPr>
          <a:xfrm>
            <a:off x="4241884" y="3917429"/>
            <a:ext cx="1161529" cy="64633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Maartje Boon</a:t>
            </a:r>
            <a:br>
              <a:rPr lang="nl-NL" sz="900" dirty="0"/>
            </a:br>
            <a:r>
              <a:rPr lang="nl-NL" sz="900" dirty="0"/>
              <a:t>Fransje Reesink</a:t>
            </a:r>
          </a:p>
          <a:p>
            <a:r>
              <a:rPr lang="nl-NL" sz="900" dirty="0"/>
              <a:t>Joke Spikman</a:t>
            </a:r>
            <a:br>
              <a:rPr lang="nl-NL" sz="900" dirty="0"/>
            </a:br>
            <a:r>
              <a:rPr lang="nl-NL" sz="900" dirty="0"/>
              <a:t>Patrick Vroomen</a:t>
            </a:r>
          </a:p>
        </p:txBody>
      </p:sp>
      <p:sp>
        <p:nvSpPr>
          <p:cNvPr id="26" name="Tekstvak 58">
            <a:extLst>
              <a:ext uri="{FF2B5EF4-FFF2-40B4-BE49-F238E27FC236}">
                <a16:creationId xmlns:a16="http://schemas.microsoft.com/office/drawing/2014/main" id="{D185553F-94EE-46A9-B7EE-21323505AAB6}"/>
              </a:ext>
            </a:extLst>
          </p:cNvPr>
          <p:cNvSpPr txBox="1"/>
          <p:nvPr/>
        </p:nvSpPr>
        <p:spPr>
          <a:xfrm>
            <a:off x="4241884" y="3133679"/>
            <a:ext cx="1165336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Fransje Reesink</a:t>
            </a:r>
            <a:br>
              <a:rPr lang="nl-NL" sz="900" dirty="0"/>
            </a:br>
            <a:r>
              <a:rPr lang="nl-NL" sz="900" dirty="0"/>
              <a:t>Patrick Vroomen</a:t>
            </a:r>
          </a:p>
        </p:txBody>
      </p:sp>
      <p:sp>
        <p:nvSpPr>
          <p:cNvPr id="27" name="Tekstvak 59">
            <a:extLst>
              <a:ext uri="{FF2B5EF4-FFF2-40B4-BE49-F238E27FC236}">
                <a16:creationId xmlns:a16="http://schemas.microsoft.com/office/drawing/2014/main" id="{D5C085D3-D378-4EB2-884C-888F17168FB7}"/>
              </a:ext>
            </a:extLst>
          </p:cNvPr>
          <p:cNvSpPr txBox="1"/>
          <p:nvPr/>
        </p:nvSpPr>
        <p:spPr>
          <a:xfrm>
            <a:off x="4227887" y="5240189"/>
            <a:ext cx="1186579" cy="507831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Ellen Meijer</a:t>
            </a:r>
          </a:p>
          <a:p>
            <a:r>
              <a:rPr lang="nl-NL" sz="900" dirty="0"/>
              <a:t>Ilse van der  Monde</a:t>
            </a:r>
            <a:br>
              <a:rPr lang="nl-NL" sz="900" dirty="0"/>
            </a:br>
            <a:r>
              <a:rPr lang="nl-NL" sz="900" dirty="0" err="1"/>
              <a:t>Jannet</a:t>
            </a:r>
            <a:r>
              <a:rPr lang="nl-NL" sz="900" dirty="0"/>
              <a:t> Waijer</a:t>
            </a:r>
          </a:p>
        </p:txBody>
      </p:sp>
      <p:sp>
        <p:nvSpPr>
          <p:cNvPr id="64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4241884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(UMCG)</a:t>
            </a:r>
          </a:p>
        </p:txBody>
      </p:sp>
      <p:sp>
        <p:nvSpPr>
          <p:cNvPr id="68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1432652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(MZH)</a:t>
            </a:r>
          </a:p>
        </p:txBody>
      </p:sp>
      <p:sp>
        <p:nvSpPr>
          <p:cNvPr id="73" name="Tekstvak 19">
            <a:extLst>
              <a:ext uri="{FF2B5EF4-FFF2-40B4-BE49-F238E27FC236}">
                <a16:creationId xmlns:a16="http://schemas.microsoft.com/office/drawing/2014/main" id="{964008F1-585A-42C7-9ADE-FBD4D62DFCD6}"/>
              </a:ext>
            </a:extLst>
          </p:cNvPr>
          <p:cNvSpPr txBox="1"/>
          <p:nvPr/>
        </p:nvSpPr>
        <p:spPr>
          <a:xfrm>
            <a:off x="28036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(OZG)</a:t>
            </a:r>
          </a:p>
        </p:txBody>
      </p:sp>
      <p:sp>
        <p:nvSpPr>
          <p:cNvPr id="70" name="Tekstvak 59">
            <a:extLst>
              <a:ext uri="{FF2B5EF4-FFF2-40B4-BE49-F238E27FC236}">
                <a16:creationId xmlns:a16="http://schemas.microsoft.com/office/drawing/2014/main" id="{87D65464-21EB-49EA-AA92-63E2EA24B414}"/>
              </a:ext>
            </a:extLst>
          </p:cNvPr>
          <p:cNvSpPr txBox="1"/>
          <p:nvPr/>
        </p:nvSpPr>
        <p:spPr>
          <a:xfrm>
            <a:off x="4227887" y="4785218"/>
            <a:ext cx="1161529" cy="230832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Anniek Reinhardt</a:t>
            </a:r>
          </a:p>
        </p:txBody>
      </p:sp>
      <p:sp>
        <p:nvSpPr>
          <p:cNvPr id="71" name="Tekstvak 58">
            <a:extLst>
              <a:ext uri="{FF2B5EF4-FFF2-40B4-BE49-F238E27FC236}">
                <a16:creationId xmlns:a16="http://schemas.microsoft.com/office/drawing/2014/main" id="{A66F03E1-DEAC-46AC-A915-6A513D85D7A5}"/>
              </a:ext>
            </a:extLst>
          </p:cNvPr>
          <p:cNvSpPr txBox="1"/>
          <p:nvPr/>
        </p:nvSpPr>
        <p:spPr>
          <a:xfrm>
            <a:off x="2816549" y="3142783"/>
            <a:ext cx="1235780" cy="36933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Martijn Beenakker</a:t>
            </a:r>
          </a:p>
          <a:p>
            <a:r>
              <a:rPr lang="nl-NL" sz="900" dirty="0"/>
              <a:t>Rick Schuringa</a:t>
            </a:r>
          </a:p>
        </p:txBody>
      </p:sp>
      <p:sp>
        <p:nvSpPr>
          <p:cNvPr id="74" name="Tekstvak 65">
            <a:extLst>
              <a:ext uri="{FF2B5EF4-FFF2-40B4-BE49-F238E27FC236}">
                <a16:creationId xmlns:a16="http://schemas.microsoft.com/office/drawing/2014/main" id="{3EBA8538-5246-40FD-8D1E-042A9D9C9DC8}"/>
              </a:ext>
            </a:extLst>
          </p:cNvPr>
          <p:cNvSpPr txBox="1"/>
          <p:nvPr/>
        </p:nvSpPr>
        <p:spPr>
          <a:xfrm>
            <a:off x="2894767" y="5235549"/>
            <a:ext cx="1154093" cy="36933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nl-NL" sz="900" dirty="0"/>
              <a:t>Ytsje Dijkstra</a:t>
            </a:r>
            <a:br>
              <a:rPr lang="nl-NL" sz="900" dirty="0"/>
            </a:br>
            <a:r>
              <a:rPr lang="nl-NL" sz="900" dirty="0"/>
              <a:t>Frederika de Haas</a:t>
            </a:r>
          </a:p>
        </p:txBody>
      </p:sp>
      <p:sp>
        <p:nvSpPr>
          <p:cNvPr id="75" name="Tekstvak 19">
            <a:extLst>
              <a:ext uri="{FF2B5EF4-FFF2-40B4-BE49-F238E27FC236}">
                <a16:creationId xmlns:a16="http://schemas.microsoft.com/office/drawing/2014/main" id="{877CB654-CD11-4B21-B5B4-0E9C96041472}"/>
              </a:ext>
            </a:extLst>
          </p:cNvPr>
          <p:cNvSpPr txBox="1"/>
          <p:nvPr/>
        </p:nvSpPr>
        <p:spPr>
          <a:xfrm>
            <a:off x="2837268" y="2594069"/>
            <a:ext cx="1172582" cy="430887"/>
          </a:xfrm>
          <a:prstGeom prst="rect">
            <a:avLst/>
          </a:prstGeom>
          <a:solidFill>
            <a:sysClr val="window" lastClr="FFFFFF">
              <a:lumMod val="85000"/>
            </a:sysClr>
          </a:solidFill>
          <a:ln>
            <a:solidFill>
              <a:sysClr val="windowText" lastClr="00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nl-NL" sz="1100" b="0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Neurology</a:t>
            </a:r>
            <a:b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</a:br>
            <a:r>
              <a:rPr kumimoji="0" lang="nl-NL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</a:rPr>
              <a:t>(MCL)</a:t>
            </a:r>
          </a:p>
        </p:txBody>
      </p:sp>
    </p:spTree>
    <p:extLst>
      <p:ext uri="{BB962C8B-B14F-4D97-AF65-F5344CB8AC3E}">
        <p14:creationId xmlns:p14="http://schemas.microsoft.com/office/powerpoint/2010/main" val="23585813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Tekstvak 124">
            <a:extLst>
              <a:ext uri="{FF2B5EF4-FFF2-40B4-BE49-F238E27FC236}">
                <a16:creationId xmlns:a16="http://schemas.microsoft.com/office/drawing/2014/main" id="{3B8366B4-3FC7-4A00-9C0F-1811F0529221}"/>
              </a:ext>
            </a:extLst>
          </p:cNvPr>
          <p:cNvSpPr txBox="1"/>
          <p:nvPr/>
        </p:nvSpPr>
        <p:spPr>
          <a:xfrm>
            <a:off x="202054" y="116057"/>
            <a:ext cx="24874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1600" dirty="0"/>
              <a:t>lokale en regionale interacties MSCNN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55AA400A-EED1-4271-8DF0-B8A3B356F011}"/>
              </a:ext>
            </a:extLst>
          </p:cNvPr>
          <p:cNvGrpSpPr/>
          <p:nvPr/>
        </p:nvGrpSpPr>
        <p:grpSpPr>
          <a:xfrm>
            <a:off x="3230968" y="547924"/>
            <a:ext cx="1762080" cy="644513"/>
            <a:chOff x="5008968" y="51663"/>
            <a:chExt cx="1762080" cy="644513"/>
          </a:xfrm>
        </p:grpSpPr>
        <p:sp>
          <p:nvSpPr>
            <p:cNvPr id="3" name="Tekstvak 19">
              <a:extLst>
                <a:ext uri="{FF2B5EF4-FFF2-40B4-BE49-F238E27FC236}">
                  <a16:creationId xmlns:a16="http://schemas.microsoft.com/office/drawing/2014/main" id="{7A0C6A8D-2583-42F0-81DF-865BA97749A3}"/>
                </a:ext>
              </a:extLst>
            </p:cNvPr>
            <p:cNvSpPr txBox="1"/>
            <p:nvPr/>
          </p:nvSpPr>
          <p:spPr>
            <a:xfrm>
              <a:off x="5008968" y="51663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Rehabilitation (UMCG)</a:t>
              </a:r>
            </a:p>
          </p:txBody>
        </p:sp>
        <p:sp>
          <p:nvSpPr>
            <p:cNvPr id="4" name="Tekstvak 28">
              <a:extLst>
                <a:ext uri="{FF2B5EF4-FFF2-40B4-BE49-F238E27FC236}">
                  <a16:creationId xmlns:a16="http://schemas.microsoft.com/office/drawing/2014/main" id="{1E354D66-A091-4BD3-83BC-363463EE9771}"/>
                </a:ext>
              </a:extLst>
            </p:cNvPr>
            <p:cNvSpPr txBox="1"/>
            <p:nvPr/>
          </p:nvSpPr>
          <p:spPr>
            <a:xfrm>
              <a:off x="5008968" y="326844"/>
              <a:ext cx="1762080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Liesbeth </a:t>
              </a:r>
              <a:r>
                <a:rPr lang="nl-NL" sz="900" dirty="0" err="1"/>
                <a:t>Simmelink</a:t>
              </a:r>
              <a:endParaRPr lang="nl-NL" sz="900" dirty="0"/>
            </a:p>
            <a:p>
              <a:r>
                <a:rPr lang="nl-NL" sz="900" dirty="0"/>
                <a:t>Francine van Nispen (MZH)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F1ACB258-4C8D-4D6B-A16D-D41B9182D092}"/>
              </a:ext>
            </a:extLst>
          </p:cNvPr>
          <p:cNvGrpSpPr/>
          <p:nvPr/>
        </p:nvGrpSpPr>
        <p:grpSpPr>
          <a:xfrm>
            <a:off x="3234330" y="1260804"/>
            <a:ext cx="1762916" cy="638716"/>
            <a:chOff x="5008132" y="750260"/>
            <a:chExt cx="1762916" cy="638716"/>
          </a:xfrm>
        </p:grpSpPr>
        <p:sp>
          <p:nvSpPr>
            <p:cNvPr id="6" name="Tekstvak 19">
              <a:extLst>
                <a:ext uri="{FF2B5EF4-FFF2-40B4-BE49-F238E27FC236}">
                  <a16:creationId xmlns:a16="http://schemas.microsoft.com/office/drawing/2014/main" id="{155328D4-6201-4BB1-9B28-A511D409E487}"/>
                </a:ext>
              </a:extLst>
            </p:cNvPr>
            <p:cNvSpPr txBox="1"/>
            <p:nvPr/>
          </p:nvSpPr>
          <p:spPr>
            <a:xfrm>
              <a:off x="5008968" y="750260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Radiology (UMCG)</a:t>
              </a:r>
              <a:endParaRPr lang="nl-NL" sz="1000" dirty="0"/>
            </a:p>
          </p:txBody>
        </p:sp>
        <p:sp>
          <p:nvSpPr>
            <p:cNvPr id="7" name="Tekstvak 28">
              <a:extLst>
                <a:ext uri="{FF2B5EF4-FFF2-40B4-BE49-F238E27FC236}">
                  <a16:creationId xmlns:a16="http://schemas.microsoft.com/office/drawing/2014/main" id="{83C4293D-63F3-4400-8908-FF5391C577CB}"/>
                </a:ext>
              </a:extLst>
            </p:cNvPr>
            <p:cNvSpPr txBox="1"/>
            <p:nvPr/>
          </p:nvSpPr>
          <p:spPr>
            <a:xfrm>
              <a:off x="5008132" y="1019644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Cees de Groot</a:t>
              </a:r>
            </a:p>
            <a:p>
              <a:r>
                <a:rPr lang="nl-NL" sz="900" dirty="0"/>
                <a:t>Anouk van der Hoorn</a:t>
              </a:r>
            </a:p>
          </p:txBody>
        </p:sp>
      </p:grpSp>
      <p:grpSp>
        <p:nvGrpSpPr>
          <p:cNvPr id="8" name="Group 7">
            <a:extLst>
              <a:ext uri="{FF2B5EF4-FFF2-40B4-BE49-F238E27FC236}">
                <a16:creationId xmlns:a16="http://schemas.microsoft.com/office/drawing/2014/main" id="{2A10A0E8-8407-4070-9BC3-DBBBF6425CF2}"/>
              </a:ext>
            </a:extLst>
          </p:cNvPr>
          <p:cNvGrpSpPr/>
          <p:nvPr/>
        </p:nvGrpSpPr>
        <p:grpSpPr>
          <a:xfrm>
            <a:off x="3225094" y="1983773"/>
            <a:ext cx="1762916" cy="501301"/>
            <a:chOff x="5008131" y="1447053"/>
            <a:chExt cx="1762916" cy="501301"/>
          </a:xfrm>
        </p:grpSpPr>
        <p:sp>
          <p:nvSpPr>
            <p:cNvPr id="9" name="Tekstvak 19">
              <a:extLst>
                <a:ext uri="{FF2B5EF4-FFF2-40B4-BE49-F238E27FC236}">
                  <a16:creationId xmlns:a16="http://schemas.microsoft.com/office/drawing/2014/main" id="{6371A767-C1BB-4E85-8E17-4A8993DF13F3}"/>
                </a:ext>
              </a:extLst>
            </p:cNvPr>
            <p:cNvSpPr txBox="1"/>
            <p:nvPr/>
          </p:nvSpPr>
          <p:spPr>
            <a:xfrm>
              <a:off x="5008132" y="1447053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Pediatric Neurology (UMCG)</a:t>
              </a:r>
              <a:endParaRPr lang="nl-NL" sz="1000" dirty="0"/>
            </a:p>
          </p:txBody>
        </p:sp>
        <p:sp>
          <p:nvSpPr>
            <p:cNvPr id="10" name="Tekstvak 28">
              <a:extLst>
                <a:ext uri="{FF2B5EF4-FFF2-40B4-BE49-F238E27FC236}">
                  <a16:creationId xmlns:a16="http://schemas.microsoft.com/office/drawing/2014/main" id="{9F5D5D0F-2342-4D08-86D2-2D73C037A953}"/>
                </a:ext>
              </a:extLst>
            </p:cNvPr>
            <p:cNvSpPr txBox="1"/>
            <p:nvPr/>
          </p:nvSpPr>
          <p:spPr>
            <a:xfrm>
              <a:off x="5008131" y="1717522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Maartje Boon</a:t>
              </a:r>
            </a:p>
          </p:txBody>
        </p:sp>
      </p:grpSp>
      <p:grpSp>
        <p:nvGrpSpPr>
          <p:cNvPr id="11" name="Group 10">
            <a:extLst>
              <a:ext uri="{FF2B5EF4-FFF2-40B4-BE49-F238E27FC236}">
                <a16:creationId xmlns:a16="http://schemas.microsoft.com/office/drawing/2014/main" id="{E8EB1F27-C4DA-4AD3-A7D7-7A0AD9AE4EBC}"/>
              </a:ext>
            </a:extLst>
          </p:cNvPr>
          <p:cNvGrpSpPr/>
          <p:nvPr/>
        </p:nvGrpSpPr>
        <p:grpSpPr>
          <a:xfrm>
            <a:off x="3234330" y="2575354"/>
            <a:ext cx="1762915" cy="497774"/>
            <a:chOff x="5008130" y="1996931"/>
            <a:chExt cx="1762915" cy="497774"/>
          </a:xfrm>
        </p:grpSpPr>
        <p:sp>
          <p:nvSpPr>
            <p:cNvPr id="12" name="Tekstvak 19">
              <a:extLst>
                <a:ext uri="{FF2B5EF4-FFF2-40B4-BE49-F238E27FC236}">
                  <a16:creationId xmlns:a16="http://schemas.microsoft.com/office/drawing/2014/main" id="{8E91AD0B-5853-482D-91A2-A22D8B67879F}"/>
                </a:ext>
              </a:extLst>
            </p:cNvPr>
            <p:cNvSpPr txBox="1"/>
            <p:nvPr/>
          </p:nvSpPr>
          <p:spPr>
            <a:xfrm>
              <a:off x="5008130" y="1996931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Ophthalmology (UMCG)</a:t>
              </a:r>
              <a:endParaRPr lang="nl-NL" sz="1000" dirty="0"/>
            </a:p>
          </p:txBody>
        </p:sp>
        <p:sp>
          <p:nvSpPr>
            <p:cNvPr id="13" name="Tekstvak 28">
              <a:extLst>
                <a:ext uri="{FF2B5EF4-FFF2-40B4-BE49-F238E27FC236}">
                  <a16:creationId xmlns:a16="http://schemas.microsoft.com/office/drawing/2014/main" id="{7521A83E-9200-4841-A9AC-4BDC8EA6C0E5}"/>
                </a:ext>
              </a:extLst>
            </p:cNvPr>
            <p:cNvSpPr txBox="1"/>
            <p:nvPr/>
          </p:nvSpPr>
          <p:spPr>
            <a:xfrm>
              <a:off x="5008130" y="2263873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Jan Willem </a:t>
              </a:r>
              <a:r>
                <a:rPr lang="nl-NL" sz="900" dirty="0" err="1"/>
                <a:t>Pott</a:t>
              </a:r>
              <a:endParaRPr lang="nl-NL" sz="900" dirty="0"/>
            </a:p>
          </p:txBody>
        </p:sp>
      </p:grpSp>
      <p:grpSp>
        <p:nvGrpSpPr>
          <p:cNvPr id="14" name="Group 13">
            <a:extLst>
              <a:ext uri="{FF2B5EF4-FFF2-40B4-BE49-F238E27FC236}">
                <a16:creationId xmlns:a16="http://schemas.microsoft.com/office/drawing/2014/main" id="{6E52ACAA-4909-4CC3-B4F0-C8BF6A7CEFAE}"/>
              </a:ext>
            </a:extLst>
          </p:cNvPr>
          <p:cNvGrpSpPr/>
          <p:nvPr/>
        </p:nvGrpSpPr>
        <p:grpSpPr>
          <a:xfrm>
            <a:off x="3234330" y="3160908"/>
            <a:ext cx="1762915" cy="498312"/>
            <a:chOff x="5008130" y="2547152"/>
            <a:chExt cx="1762915" cy="498312"/>
          </a:xfrm>
        </p:grpSpPr>
        <p:sp>
          <p:nvSpPr>
            <p:cNvPr id="15" name="Tekstvak 19">
              <a:extLst>
                <a:ext uri="{FF2B5EF4-FFF2-40B4-BE49-F238E27FC236}">
                  <a16:creationId xmlns:a16="http://schemas.microsoft.com/office/drawing/2014/main" id="{86CD5412-276C-4D7D-B1DE-6C0D0C6317F0}"/>
                </a:ext>
              </a:extLst>
            </p:cNvPr>
            <p:cNvSpPr txBox="1"/>
            <p:nvPr/>
          </p:nvSpPr>
          <p:spPr>
            <a:xfrm>
              <a:off x="5008130" y="2547152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Urology (UMCG)</a:t>
              </a:r>
              <a:endParaRPr lang="nl-NL" sz="1000" dirty="0"/>
            </a:p>
          </p:txBody>
        </p:sp>
        <p:sp>
          <p:nvSpPr>
            <p:cNvPr id="16" name="Tekstvak 28">
              <a:extLst>
                <a:ext uri="{FF2B5EF4-FFF2-40B4-BE49-F238E27FC236}">
                  <a16:creationId xmlns:a16="http://schemas.microsoft.com/office/drawing/2014/main" id="{1F7B1F46-5D81-4FCD-B1F3-F33581F64A6E}"/>
                </a:ext>
              </a:extLst>
            </p:cNvPr>
            <p:cNvSpPr txBox="1"/>
            <p:nvPr/>
          </p:nvSpPr>
          <p:spPr>
            <a:xfrm>
              <a:off x="5008130" y="2814632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 err="1"/>
                <a:t>vacancy</a:t>
              </a:r>
              <a:endParaRPr lang="nl-NL" sz="900" dirty="0"/>
            </a:p>
          </p:txBody>
        </p:sp>
      </p:grpSp>
      <p:grpSp>
        <p:nvGrpSpPr>
          <p:cNvPr id="60" name="Group 59">
            <a:extLst>
              <a:ext uri="{FF2B5EF4-FFF2-40B4-BE49-F238E27FC236}">
                <a16:creationId xmlns:a16="http://schemas.microsoft.com/office/drawing/2014/main" id="{14722B3A-B692-476C-A909-6698D55F10AF}"/>
              </a:ext>
            </a:extLst>
          </p:cNvPr>
          <p:cNvGrpSpPr/>
          <p:nvPr/>
        </p:nvGrpSpPr>
        <p:grpSpPr>
          <a:xfrm>
            <a:off x="5524296" y="5280705"/>
            <a:ext cx="1766193" cy="924078"/>
            <a:chOff x="5524296" y="5144891"/>
            <a:chExt cx="1766193" cy="924078"/>
          </a:xfrm>
        </p:grpSpPr>
        <p:sp>
          <p:nvSpPr>
            <p:cNvPr id="18" name="Tekstvak 19">
              <a:extLst>
                <a:ext uri="{FF2B5EF4-FFF2-40B4-BE49-F238E27FC236}">
                  <a16:creationId xmlns:a16="http://schemas.microsoft.com/office/drawing/2014/main" id="{6F4E7EC0-44DA-4EF7-AAE2-E0E931B194D2}"/>
                </a:ext>
              </a:extLst>
            </p:cNvPr>
            <p:cNvSpPr txBox="1"/>
            <p:nvPr/>
          </p:nvSpPr>
          <p:spPr>
            <a:xfrm>
              <a:off x="5527574" y="5144891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VISIO Haren/</a:t>
              </a:r>
            </a:p>
            <a:p>
              <a:pPr algn="ctr"/>
              <a:r>
                <a:rPr lang="en-US" sz="1000" dirty="0"/>
                <a:t>Psychology (</a:t>
              </a:r>
              <a:r>
                <a:rPr lang="en-US" sz="1000" dirty="0" err="1"/>
                <a:t>RuG</a:t>
              </a:r>
              <a:r>
                <a:rPr lang="en-US" sz="1000" dirty="0"/>
                <a:t>)</a:t>
              </a:r>
              <a:endParaRPr lang="nl-NL" sz="1000" dirty="0"/>
            </a:p>
          </p:txBody>
        </p:sp>
        <p:sp>
          <p:nvSpPr>
            <p:cNvPr id="19" name="Tekstvak 28">
              <a:extLst>
                <a:ext uri="{FF2B5EF4-FFF2-40B4-BE49-F238E27FC236}">
                  <a16:creationId xmlns:a16="http://schemas.microsoft.com/office/drawing/2014/main" id="{D6F46DCB-7525-4A80-AF23-CC68600DBCDF}"/>
                </a:ext>
              </a:extLst>
            </p:cNvPr>
            <p:cNvSpPr txBox="1"/>
            <p:nvPr/>
          </p:nvSpPr>
          <p:spPr>
            <a:xfrm>
              <a:off x="5524296" y="5561138"/>
              <a:ext cx="1762915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Joost Heutink</a:t>
              </a:r>
            </a:p>
            <a:p>
              <a:r>
                <a:rPr lang="en-US" sz="900" dirty="0"/>
                <a:t>Gera de </a:t>
              </a:r>
              <a:r>
                <a:rPr lang="en-US" sz="900" dirty="0" err="1"/>
                <a:t>Haan</a:t>
              </a:r>
              <a:endParaRPr lang="en-US" sz="900" dirty="0"/>
            </a:p>
            <a:p>
              <a:r>
                <a:rPr lang="en-US" sz="900" dirty="0"/>
                <a:t>Fleur van der </a:t>
              </a:r>
              <a:r>
                <a:rPr lang="en-US" sz="900" dirty="0" err="1"/>
                <a:t>Feen</a:t>
              </a:r>
              <a:endParaRPr lang="nl-NL" sz="900" dirty="0"/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C0E341C-E025-4EE0-8AAE-2901FD3B9F48}"/>
              </a:ext>
            </a:extLst>
          </p:cNvPr>
          <p:cNvGrpSpPr/>
          <p:nvPr/>
        </p:nvGrpSpPr>
        <p:grpSpPr>
          <a:xfrm>
            <a:off x="5527993" y="549864"/>
            <a:ext cx="1762915" cy="776815"/>
            <a:chOff x="5008130" y="3810260"/>
            <a:chExt cx="1762915" cy="776815"/>
          </a:xfrm>
        </p:grpSpPr>
        <p:sp>
          <p:nvSpPr>
            <p:cNvPr id="21" name="Tekstvak 19">
              <a:extLst>
                <a:ext uri="{FF2B5EF4-FFF2-40B4-BE49-F238E27FC236}">
                  <a16:creationId xmlns:a16="http://schemas.microsoft.com/office/drawing/2014/main" id="{DF9BD82A-694E-4222-960D-61389789B8DE}"/>
                </a:ext>
              </a:extLst>
            </p:cNvPr>
            <p:cNvSpPr txBox="1"/>
            <p:nvPr/>
          </p:nvSpPr>
          <p:spPr>
            <a:xfrm>
              <a:off x="5008130" y="3810260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Genetics (UMCG) </a:t>
              </a:r>
            </a:p>
          </p:txBody>
        </p:sp>
        <p:sp>
          <p:nvSpPr>
            <p:cNvPr id="22" name="Tekstvak 28">
              <a:extLst>
                <a:ext uri="{FF2B5EF4-FFF2-40B4-BE49-F238E27FC236}">
                  <a16:creationId xmlns:a16="http://schemas.microsoft.com/office/drawing/2014/main" id="{5108374D-3AA3-4915-B5D7-0AADE7A05C94}"/>
                </a:ext>
              </a:extLst>
            </p:cNvPr>
            <p:cNvSpPr txBox="1"/>
            <p:nvPr/>
          </p:nvSpPr>
          <p:spPr>
            <a:xfrm>
              <a:off x="5008130" y="4079244"/>
              <a:ext cx="1762915" cy="5078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Sebo Withoff</a:t>
              </a:r>
            </a:p>
            <a:p>
              <a:r>
                <a:rPr lang="en-US" sz="900" dirty="0"/>
                <a:t>Iris Jonkers</a:t>
              </a:r>
            </a:p>
            <a:p>
              <a:r>
                <a:rPr lang="en-US" sz="900" dirty="0"/>
                <a:t>Aaron Daniel Ramirez-</a:t>
              </a:r>
              <a:r>
                <a:rPr lang="en-US" sz="900" dirty="0" err="1"/>
                <a:t>Sanches</a:t>
              </a:r>
              <a:endParaRPr lang="nl-NL" sz="9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68D5C0A7-86B3-4C20-A2F7-8016DDCF6777}"/>
              </a:ext>
            </a:extLst>
          </p:cNvPr>
          <p:cNvGrpSpPr/>
          <p:nvPr/>
        </p:nvGrpSpPr>
        <p:grpSpPr>
          <a:xfrm>
            <a:off x="5527574" y="1375456"/>
            <a:ext cx="1762915" cy="1070409"/>
            <a:chOff x="5008129" y="4516132"/>
            <a:chExt cx="1762915" cy="1070409"/>
          </a:xfrm>
        </p:grpSpPr>
        <p:sp>
          <p:nvSpPr>
            <p:cNvPr id="24" name="Tekstvak 19">
              <a:extLst>
                <a:ext uri="{FF2B5EF4-FFF2-40B4-BE49-F238E27FC236}">
                  <a16:creationId xmlns:a16="http://schemas.microsoft.com/office/drawing/2014/main" id="{3C74FF42-04A1-48A7-BAB4-11CFAB59C6CF}"/>
                </a:ext>
              </a:extLst>
            </p:cNvPr>
            <p:cNvSpPr txBox="1"/>
            <p:nvPr/>
          </p:nvSpPr>
          <p:spPr>
            <a:xfrm>
              <a:off x="5008129" y="4516132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Nuclear Medicine and Molecular Imaging (UMCG)</a:t>
              </a:r>
              <a:endParaRPr lang="nl-NL" sz="1000" dirty="0"/>
            </a:p>
          </p:txBody>
        </p:sp>
        <p:sp>
          <p:nvSpPr>
            <p:cNvPr id="25" name="Tekstvak 28">
              <a:extLst>
                <a:ext uri="{FF2B5EF4-FFF2-40B4-BE49-F238E27FC236}">
                  <a16:creationId xmlns:a16="http://schemas.microsoft.com/office/drawing/2014/main" id="{3FF68A6F-4AB5-4674-B9E6-763C711C23C8}"/>
                </a:ext>
              </a:extLst>
            </p:cNvPr>
            <p:cNvSpPr txBox="1"/>
            <p:nvPr/>
          </p:nvSpPr>
          <p:spPr>
            <a:xfrm>
              <a:off x="5012329" y="4940210"/>
              <a:ext cx="1758715" cy="64633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Rudi Dierckx </a:t>
              </a:r>
            </a:p>
            <a:p>
              <a:r>
                <a:rPr lang="nl-NL" sz="900" dirty="0"/>
                <a:t>Erik de Vries</a:t>
              </a:r>
            </a:p>
            <a:p>
              <a:r>
                <a:rPr lang="nl-NL" sz="900" dirty="0"/>
                <a:t>Janine </a:t>
              </a:r>
              <a:r>
                <a:rPr lang="nl-NL" sz="900" dirty="0" err="1"/>
                <a:t>Doorduin</a:t>
              </a:r>
              <a:endParaRPr lang="nl-NL" sz="900" dirty="0"/>
            </a:p>
            <a:p>
              <a:r>
                <a:rPr lang="nl-NL" sz="900" dirty="0"/>
                <a:t>Kars van der Weijden</a:t>
              </a:r>
            </a:p>
          </p:txBody>
        </p:sp>
      </p:grpSp>
      <p:grpSp>
        <p:nvGrpSpPr>
          <p:cNvPr id="26" name="Group 25">
            <a:extLst>
              <a:ext uri="{FF2B5EF4-FFF2-40B4-BE49-F238E27FC236}">
                <a16:creationId xmlns:a16="http://schemas.microsoft.com/office/drawing/2014/main" id="{9B5614F5-5307-4984-AFE3-B3BEF57E9EB4}"/>
              </a:ext>
            </a:extLst>
          </p:cNvPr>
          <p:cNvGrpSpPr/>
          <p:nvPr/>
        </p:nvGrpSpPr>
        <p:grpSpPr>
          <a:xfrm>
            <a:off x="5531774" y="3189551"/>
            <a:ext cx="1762915" cy="643450"/>
            <a:chOff x="5008128" y="6269948"/>
            <a:chExt cx="1762915" cy="643450"/>
          </a:xfrm>
        </p:grpSpPr>
        <p:sp>
          <p:nvSpPr>
            <p:cNvPr id="27" name="Tekstvak 19">
              <a:extLst>
                <a:ext uri="{FF2B5EF4-FFF2-40B4-BE49-F238E27FC236}">
                  <a16:creationId xmlns:a16="http://schemas.microsoft.com/office/drawing/2014/main" id="{FC14476A-9E7F-4E6C-A602-B5A1CF4971D7}"/>
                </a:ext>
              </a:extLst>
            </p:cNvPr>
            <p:cNvSpPr txBox="1"/>
            <p:nvPr/>
          </p:nvSpPr>
          <p:spPr>
            <a:xfrm>
              <a:off x="5008128" y="6269948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Molecular Neurobiology (</a:t>
              </a:r>
              <a:r>
                <a:rPr lang="en-US" sz="1000" dirty="0" err="1"/>
                <a:t>RuG</a:t>
              </a:r>
              <a:r>
                <a:rPr lang="en-US" sz="1000" dirty="0"/>
                <a:t>)</a:t>
              </a:r>
              <a:endParaRPr lang="nl-NL" sz="1000" dirty="0"/>
            </a:p>
          </p:txBody>
        </p:sp>
        <p:sp>
          <p:nvSpPr>
            <p:cNvPr id="28" name="Tekstvak 28">
              <a:extLst>
                <a:ext uri="{FF2B5EF4-FFF2-40B4-BE49-F238E27FC236}">
                  <a16:creationId xmlns:a16="http://schemas.microsoft.com/office/drawing/2014/main" id="{7066607B-8F97-4999-896A-6B91D744E7C8}"/>
                </a:ext>
              </a:extLst>
            </p:cNvPr>
            <p:cNvSpPr txBox="1"/>
            <p:nvPr/>
          </p:nvSpPr>
          <p:spPr>
            <a:xfrm>
              <a:off x="5008128" y="6544066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Uli </a:t>
              </a:r>
              <a:r>
                <a:rPr lang="nl-NL" sz="900" dirty="0" err="1"/>
                <a:t>Eisel</a:t>
              </a:r>
              <a:endParaRPr lang="nl-NL" sz="900" dirty="0"/>
            </a:p>
            <a:p>
              <a:r>
                <a:rPr lang="nl-NL" sz="900" dirty="0" err="1"/>
                <a:t>Valentina</a:t>
              </a:r>
              <a:r>
                <a:rPr lang="nl-NL" sz="900" dirty="0"/>
                <a:t> </a:t>
              </a:r>
              <a:r>
                <a:rPr lang="nl-NL" sz="900" dirty="0" err="1"/>
                <a:t>Pegoretti</a:t>
              </a:r>
              <a:endParaRPr lang="nl-NL" sz="900" dirty="0"/>
            </a:p>
          </p:txBody>
        </p:sp>
      </p:grpSp>
      <p:grpSp>
        <p:nvGrpSpPr>
          <p:cNvPr id="59" name="Group 58">
            <a:extLst>
              <a:ext uri="{FF2B5EF4-FFF2-40B4-BE49-F238E27FC236}">
                <a16:creationId xmlns:a16="http://schemas.microsoft.com/office/drawing/2014/main" id="{4492C360-A100-4971-B0B4-034385B78B5F}"/>
              </a:ext>
            </a:extLst>
          </p:cNvPr>
          <p:cNvGrpSpPr/>
          <p:nvPr/>
        </p:nvGrpSpPr>
        <p:grpSpPr>
          <a:xfrm>
            <a:off x="5524295" y="2494642"/>
            <a:ext cx="1762915" cy="646132"/>
            <a:chOff x="7609179" y="2910458"/>
            <a:chExt cx="1762915" cy="646132"/>
          </a:xfrm>
        </p:grpSpPr>
        <p:sp>
          <p:nvSpPr>
            <p:cNvPr id="30" name="Tekstvak 19">
              <a:extLst>
                <a:ext uri="{FF2B5EF4-FFF2-40B4-BE49-F238E27FC236}">
                  <a16:creationId xmlns:a16="http://schemas.microsoft.com/office/drawing/2014/main" id="{43D4D33C-7D7D-4657-9AFB-33E7FC005035}"/>
                </a:ext>
              </a:extLst>
            </p:cNvPr>
            <p:cNvSpPr txBox="1"/>
            <p:nvPr/>
          </p:nvSpPr>
          <p:spPr>
            <a:xfrm>
              <a:off x="7609179" y="2910458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lvl="0" algn="ctr" defTabSz="457200">
                <a:defRPr/>
              </a:pPr>
              <a:r>
                <a:rPr lang="nl-NL" sz="1000" kern="0" dirty="0" err="1">
                  <a:solidFill>
                    <a:prstClr val="black"/>
                  </a:solidFill>
                </a:rPr>
                <a:t>Pathology</a:t>
              </a:r>
              <a:r>
                <a:rPr lang="nl-NL" sz="1000" kern="0" dirty="0">
                  <a:solidFill>
                    <a:prstClr val="black"/>
                  </a:solidFill>
                </a:rPr>
                <a:t> &amp; </a:t>
              </a:r>
              <a:r>
                <a:rPr lang="nl-NL" sz="1000" kern="0" dirty="0" err="1">
                  <a:solidFill>
                    <a:prstClr val="black"/>
                  </a:solidFill>
                </a:rPr>
                <a:t>Medical</a:t>
              </a:r>
              <a:r>
                <a:rPr lang="nl-NL" sz="1000" kern="0" dirty="0">
                  <a:solidFill>
                    <a:prstClr val="black"/>
                  </a:solidFill>
                </a:rPr>
                <a:t> </a:t>
              </a:r>
              <a:r>
                <a:rPr lang="nl-NL" sz="1000" kern="0" dirty="0" err="1">
                  <a:solidFill>
                    <a:prstClr val="black"/>
                  </a:solidFill>
                </a:rPr>
                <a:t>Biology</a:t>
              </a:r>
              <a:r>
                <a:rPr lang="nl-NL" sz="1000" kern="0" dirty="0">
                  <a:solidFill>
                    <a:prstClr val="black"/>
                  </a:solidFill>
                </a:rPr>
                <a:t> (UMCG)</a:t>
              </a:r>
            </a:p>
          </p:txBody>
        </p:sp>
        <p:sp>
          <p:nvSpPr>
            <p:cNvPr id="31" name="Tekstvak 28">
              <a:extLst>
                <a:ext uri="{FF2B5EF4-FFF2-40B4-BE49-F238E27FC236}">
                  <a16:creationId xmlns:a16="http://schemas.microsoft.com/office/drawing/2014/main" id="{103E23CB-E37A-4DF6-B3FB-4EA26536CD10}"/>
                </a:ext>
              </a:extLst>
            </p:cNvPr>
            <p:cNvSpPr txBox="1"/>
            <p:nvPr/>
          </p:nvSpPr>
          <p:spPr>
            <a:xfrm>
              <a:off x="7609179" y="3325758"/>
              <a:ext cx="17629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Wilfred den Dunnen</a:t>
              </a:r>
            </a:p>
          </p:txBody>
        </p:sp>
      </p:grpSp>
      <p:grpSp>
        <p:nvGrpSpPr>
          <p:cNvPr id="32" name="Group 31">
            <a:extLst>
              <a:ext uri="{FF2B5EF4-FFF2-40B4-BE49-F238E27FC236}">
                <a16:creationId xmlns:a16="http://schemas.microsoft.com/office/drawing/2014/main" id="{04FD8E74-B369-4729-994F-D7171CFAFBB1}"/>
              </a:ext>
            </a:extLst>
          </p:cNvPr>
          <p:cNvGrpSpPr/>
          <p:nvPr/>
        </p:nvGrpSpPr>
        <p:grpSpPr>
          <a:xfrm>
            <a:off x="5531774" y="3881778"/>
            <a:ext cx="1762916" cy="648912"/>
            <a:chOff x="5008127" y="6984132"/>
            <a:chExt cx="1762916" cy="648912"/>
          </a:xfrm>
        </p:grpSpPr>
        <p:sp>
          <p:nvSpPr>
            <p:cNvPr id="33" name="Tekstvak 19">
              <a:extLst>
                <a:ext uri="{FF2B5EF4-FFF2-40B4-BE49-F238E27FC236}">
                  <a16:creationId xmlns:a16="http://schemas.microsoft.com/office/drawing/2014/main" id="{62E8C2F1-9CE9-4E8C-9E80-82DB09ADAD3E}"/>
                </a:ext>
              </a:extLst>
            </p:cNvPr>
            <p:cNvSpPr txBox="1"/>
            <p:nvPr/>
          </p:nvSpPr>
          <p:spPr>
            <a:xfrm>
              <a:off x="5008127" y="6984132"/>
              <a:ext cx="1762916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Biomedical Engineering (UMCG)</a:t>
              </a:r>
              <a:endParaRPr lang="nl-NL" sz="1000" dirty="0"/>
            </a:p>
          </p:txBody>
        </p:sp>
        <p:sp>
          <p:nvSpPr>
            <p:cNvPr id="34" name="Tekstvak 28">
              <a:extLst>
                <a:ext uri="{FF2B5EF4-FFF2-40B4-BE49-F238E27FC236}">
                  <a16:creationId xmlns:a16="http://schemas.microsoft.com/office/drawing/2014/main" id="{95E555FC-3D2B-4B6E-B62F-17FD8BEAA6C8}"/>
                </a:ext>
              </a:extLst>
            </p:cNvPr>
            <p:cNvSpPr txBox="1"/>
            <p:nvPr/>
          </p:nvSpPr>
          <p:spPr>
            <a:xfrm>
              <a:off x="5008127" y="7402212"/>
              <a:ext cx="1762916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Inge </a:t>
              </a:r>
              <a:r>
                <a:rPr lang="nl-NL" sz="900" dirty="0" err="1"/>
                <a:t>Zuhorn</a:t>
              </a:r>
              <a:endParaRPr lang="nl-NL" sz="900" dirty="0"/>
            </a:p>
          </p:txBody>
        </p:sp>
      </p:grpSp>
      <p:grpSp>
        <p:nvGrpSpPr>
          <p:cNvPr id="35" name="Group 34">
            <a:extLst>
              <a:ext uri="{FF2B5EF4-FFF2-40B4-BE49-F238E27FC236}">
                <a16:creationId xmlns:a16="http://schemas.microsoft.com/office/drawing/2014/main" id="{01ABBAC9-17FF-448B-81E7-F2085868F84E}"/>
              </a:ext>
            </a:extLst>
          </p:cNvPr>
          <p:cNvGrpSpPr/>
          <p:nvPr/>
        </p:nvGrpSpPr>
        <p:grpSpPr>
          <a:xfrm>
            <a:off x="5527574" y="4579467"/>
            <a:ext cx="1762916" cy="652461"/>
            <a:chOff x="2708592" y="5205549"/>
            <a:chExt cx="1762916" cy="652461"/>
          </a:xfrm>
        </p:grpSpPr>
        <p:sp>
          <p:nvSpPr>
            <p:cNvPr id="36" name="Tekstvak 19">
              <a:extLst>
                <a:ext uri="{FF2B5EF4-FFF2-40B4-BE49-F238E27FC236}">
                  <a16:creationId xmlns:a16="http://schemas.microsoft.com/office/drawing/2014/main" id="{D37EFBF2-5933-45B5-A313-7EB3255025F0}"/>
                </a:ext>
              </a:extLst>
            </p:cNvPr>
            <p:cNvSpPr txBox="1"/>
            <p:nvPr/>
          </p:nvSpPr>
          <p:spPr>
            <a:xfrm>
              <a:off x="2708592" y="5205549"/>
              <a:ext cx="1762916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ERIBA (UMCG)</a:t>
              </a:r>
              <a:br>
                <a:rPr lang="en-US" sz="1000" dirty="0"/>
              </a:br>
              <a:r>
                <a:rPr lang="en-US" sz="1000" dirty="0"/>
                <a:t>iPSC CRISPR Facility</a:t>
              </a:r>
              <a:endParaRPr lang="nl-NL" sz="1000" dirty="0"/>
            </a:p>
          </p:txBody>
        </p:sp>
        <p:sp>
          <p:nvSpPr>
            <p:cNvPr id="37" name="Tekstvak 28">
              <a:extLst>
                <a:ext uri="{FF2B5EF4-FFF2-40B4-BE49-F238E27FC236}">
                  <a16:creationId xmlns:a16="http://schemas.microsoft.com/office/drawing/2014/main" id="{13AFE5CF-A561-49E4-9977-18AAC11D3153}"/>
                </a:ext>
              </a:extLst>
            </p:cNvPr>
            <p:cNvSpPr txBox="1"/>
            <p:nvPr/>
          </p:nvSpPr>
          <p:spPr>
            <a:xfrm>
              <a:off x="2708592" y="5627178"/>
              <a:ext cx="1762916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Floris Foijer</a:t>
              </a:r>
            </a:p>
          </p:txBody>
        </p:sp>
      </p:grpSp>
      <p:sp>
        <p:nvSpPr>
          <p:cNvPr id="39" name="Tekstvak 19">
            <a:extLst>
              <a:ext uri="{FF2B5EF4-FFF2-40B4-BE49-F238E27FC236}">
                <a16:creationId xmlns:a16="http://schemas.microsoft.com/office/drawing/2014/main" id="{70F79425-3CA6-48E6-82AB-A7BF73820674}"/>
              </a:ext>
            </a:extLst>
          </p:cNvPr>
          <p:cNvSpPr txBox="1"/>
          <p:nvPr/>
        </p:nvSpPr>
        <p:spPr>
          <a:xfrm>
            <a:off x="3230965" y="226812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CARE</a:t>
            </a:r>
          </a:p>
        </p:txBody>
      </p:sp>
      <p:sp>
        <p:nvSpPr>
          <p:cNvPr id="40" name="Tekstvak 19">
            <a:extLst>
              <a:ext uri="{FF2B5EF4-FFF2-40B4-BE49-F238E27FC236}">
                <a16:creationId xmlns:a16="http://schemas.microsoft.com/office/drawing/2014/main" id="{9962F53F-9958-4312-87D0-624CF71B39AA}"/>
              </a:ext>
            </a:extLst>
          </p:cNvPr>
          <p:cNvSpPr txBox="1"/>
          <p:nvPr/>
        </p:nvSpPr>
        <p:spPr>
          <a:xfrm>
            <a:off x="5528828" y="231481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RESEARCH</a:t>
            </a: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51A1E3C1-E053-4113-A313-CBDAB2BF4481}"/>
              </a:ext>
            </a:extLst>
          </p:cNvPr>
          <p:cNvSpPr txBox="1"/>
          <p:nvPr/>
        </p:nvSpPr>
        <p:spPr>
          <a:xfrm>
            <a:off x="11086420" y="103702"/>
            <a:ext cx="176895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>
                <a:solidFill>
                  <a:schemeClr val="bg1">
                    <a:lumMod val="65000"/>
                  </a:schemeClr>
                </a:solidFill>
              </a:rPr>
              <a:t>Versie Maart2024</a:t>
            </a:r>
          </a:p>
        </p:txBody>
      </p:sp>
      <p:grpSp>
        <p:nvGrpSpPr>
          <p:cNvPr id="45" name="Group 44">
            <a:extLst>
              <a:ext uri="{FF2B5EF4-FFF2-40B4-BE49-F238E27FC236}">
                <a16:creationId xmlns:a16="http://schemas.microsoft.com/office/drawing/2014/main" id="{A3C94219-6FDD-4E15-9229-7C5C7CE68E5B}"/>
              </a:ext>
            </a:extLst>
          </p:cNvPr>
          <p:cNvGrpSpPr/>
          <p:nvPr/>
        </p:nvGrpSpPr>
        <p:grpSpPr>
          <a:xfrm>
            <a:off x="7825853" y="549864"/>
            <a:ext cx="1762915" cy="638316"/>
            <a:chOff x="5008130" y="3810260"/>
            <a:chExt cx="1762915" cy="638316"/>
          </a:xfrm>
        </p:grpSpPr>
        <p:sp>
          <p:nvSpPr>
            <p:cNvPr id="46" name="Tekstvak 19">
              <a:extLst>
                <a:ext uri="{FF2B5EF4-FFF2-40B4-BE49-F238E27FC236}">
                  <a16:creationId xmlns:a16="http://schemas.microsoft.com/office/drawing/2014/main" id="{A960A2CA-389A-4DC4-A48F-F6BF85620FA1}"/>
                </a:ext>
              </a:extLst>
            </p:cNvPr>
            <p:cNvSpPr txBox="1"/>
            <p:nvPr/>
          </p:nvSpPr>
          <p:spPr>
            <a:xfrm>
              <a:off x="5008130" y="3810260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 err="1"/>
                <a:t>Grunn</a:t>
              </a:r>
              <a:r>
                <a:rPr lang="nl-NL" sz="1000" dirty="0"/>
                <a:t> </a:t>
              </a:r>
              <a:r>
                <a:rPr lang="nl-NL" sz="1000" dirty="0" err="1"/>
                <a:t>MoveS</a:t>
              </a:r>
              <a:endParaRPr lang="nl-NL" sz="1000" dirty="0"/>
            </a:p>
          </p:txBody>
        </p:sp>
        <p:sp>
          <p:nvSpPr>
            <p:cNvPr id="47" name="Tekstvak 28">
              <a:extLst>
                <a:ext uri="{FF2B5EF4-FFF2-40B4-BE49-F238E27FC236}">
                  <a16:creationId xmlns:a16="http://schemas.microsoft.com/office/drawing/2014/main" id="{62591C2A-27EA-4FB6-8833-F44E6BE6B021}"/>
                </a:ext>
              </a:extLst>
            </p:cNvPr>
            <p:cNvSpPr txBox="1"/>
            <p:nvPr/>
          </p:nvSpPr>
          <p:spPr>
            <a:xfrm>
              <a:off x="5008130" y="4079244"/>
              <a:ext cx="1762915" cy="3693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Ard Hofman</a:t>
              </a:r>
            </a:p>
            <a:p>
              <a:r>
                <a:rPr lang="nl-NL" sz="900" dirty="0"/>
                <a:t>grunn@moves.ms</a:t>
              </a:r>
            </a:p>
          </p:txBody>
        </p:sp>
      </p:grpSp>
      <p:grpSp>
        <p:nvGrpSpPr>
          <p:cNvPr id="48" name="Group 47">
            <a:extLst>
              <a:ext uri="{FF2B5EF4-FFF2-40B4-BE49-F238E27FC236}">
                <a16:creationId xmlns:a16="http://schemas.microsoft.com/office/drawing/2014/main" id="{87CCA67A-E7A1-4B62-A70D-28AF6E1B7B60}"/>
              </a:ext>
            </a:extLst>
          </p:cNvPr>
          <p:cNvGrpSpPr/>
          <p:nvPr/>
        </p:nvGrpSpPr>
        <p:grpSpPr>
          <a:xfrm>
            <a:off x="7825853" y="1254793"/>
            <a:ext cx="1762915" cy="654910"/>
            <a:chOff x="5008129" y="4516132"/>
            <a:chExt cx="1762915" cy="654910"/>
          </a:xfrm>
        </p:grpSpPr>
        <p:sp>
          <p:nvSpPr>
            <p:cNvPr id="49" name="Tekstvak 19">
              <a:extLst>
                <a:ext uri="{FF2B5EF4-FFF2-40B4-BE49-F238E27FC236}">
                  <a16:creationId xmlns:a16="http://schemas.microsoft.com/office/drawing/2014/main" id="{C95A8696-4C85-40AD-85C1-6BD6C47DA95F}"/>
                </a:ext>
              </a:extLst>
            </p:cNvPr>
            <p:cNvSpPr txBox="1"/>
            <p:nvPr/>
          </p:nvSpPr>
          <p:spPr>
            <a:xfrm>
              <a:off x="5008129" y="4516132"/>
              <a:ext cx="1762915" cy="40011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MSVN Groningen/Drenthe-Noord</a:t>
              </a:r>
              <a:endParaRPr lang="nl-NL" sz="1000" dirty="0"/>
            </a:p>
          </p:txBody>
        </p:sp>
        <p:sp>
          <p:nvSpPr>
            <p:cNvPr id="50" name="Tekstvak 28">
              <a:extLst>
                <a:ext uri="{FF2B5EF4-FFF2-40B4-BE49-F238E27FC236}">
                  <a16:creationId xmlns:a16="http://schemas.microsoft.com/office/drawing/2014/main" id="{88CF7E7A-95B0-4C67-98AD-0211E18D4723}"/>
                </a:ext>
              </a:extLst>
            </p:cNvPr>
            <p:cNvSpPr txBox="1"/>
            <p:nvPr/>
          </p:nvSpPr>
          <p:spPr>
            <a:xfrm>
              <a:off x="5012329" y="4940210"/>
              <a:ext cx="17587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groningen@msvereniging.nl</a:t>
              </a:r>
            </a:p>
          </p:txBody>
        </p:sp>
      </p:grpSp>
      <p:sp>
        <p:nvSpPr>
          <p:cNvPr id="51" name="Tekstvak 19">
            <a:extLst>
              <a:ext uri="{FF2B5EF4-FFF2-40B4-BE49-F238E27FC236}">
                <a16:creationId xmlns:a16="http://schemas.microsoft.com/office/drawing/2014/main" id="{D15AB2F7-3B3C-4548-BB70-F19549CD99DA}"/>
              </a:ext>
            </a:extLst>
          </p:cNvPr>
          <p:cNvSpPr txBox="1"/>
          <p:nvPr/>
        </p:nvSpPr>
        <p:spPr>
          <a:xfrm>
            <a:off x="7826688" y="231481"/>
            <a:ext cx="1762080" cy="24622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nl-NL" sz="1000" b="1" dirty="0"/>
              <a:t>MS SUPPORT GROUPS</a:t>
            </a:r>
          </a:p>
        </p:txBody>
      </p:sp>
      <p:grpSp>
        <p:nvGrpSpPr>
          <p:cNvPr id="55" name="Group 54">
            <a:extLst>
              <a:ext uri="{FF2B5EF4-FFF2-40B4-BE49-F238E27FC236}">
                <a16:creationId xmlns:a16="http://schemas.microsoft.com/office/drawing/2014/main" id="{9850ACF8-373C-4A4D-8C26-A0AA1850E8C2}"/>
              </a:ext>
            </a:extLst>
          </p:cNvPr>
          <p:cNvGrpSpPr/>
          <p:nvPr/>
        </p:nvGrpSpPr>
        <p:grpSpPr>
          <a:xfrm>
            <a:off x="7825017" y="2014769"/>
            <a:ext cx="1762915" cy="510497"/>
            <a:chOff x="7825853" y="2431657"/>
            <a:chExt cx="1762915" cy="510497"/>
          </a:xfrm>
        </p:grpSpPr>
        <p:sp>
          <p:nvSpPr>
            <p:cNvPr id="53" name="Tekstvak 19">
              <a:extLst>
                <a:ext uri="{FF2B5EF4-FFF2-40B4-BE49-F238E27FC236}">
                  <a16:creationId xmlns:a16="http://schemas.microsoft.com/office/drawing/2014/main" id="{62977537-4751-47D4-9468-8C55A654C8F2}"/>
                </a:ext>
              </a:extLst>
            </p:cNvPr>
            <p:cNvSpPr txBox="1"/>
            <p:nvPr/>
          </p:nvSpPr>
          <p:spPr>
            <a:xfrm>
              <a:off x="7825853" y="2431657"/>
              <a:ext cx="1762915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000" dirty="0"/>
                <a:t>MSVN Friesland</a:t>
              </a:r>
              <a:endParaRPr lang="nl-NL" sz="1000" dirty="0"/>
            </a:p>
          </p:txBody>
        </p:sp>
        <p:sp>
          <p:nvSpPr>
            <p:cNvPr id="54" name="Tekstvak 28">
              <a:extLst>
                <a:ext uri="{FF2B5EF4-FFF2-40B4-BE49-F238E27FC236}">
                  <a16:creationId xmlns:a16="http://schemas.microsoft.com/office/drawing/2014/main" id="{CFA163D8-C821-4A87-9F05-0A4E1D1CE613}"/>
                </a:ext>
              </a:extLst>
            </p:cNvPr>
            <p:cNvSpPr txBox="1"/>
            <p:nvPr/>
          </p:nvSpPr>
          <p:spPr>
            <a:xfrm>
              <a:off x="7830053" y="2711322"/>
              <a:ext cx="1758715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friesland@msvereniging.nl</a:t>
              </a:r>
            </a:p>
          </p:txBody>
        </p:sp>
      </p:grpSp>
      <p:grpSp>
        <p:nvGrpSpPr>
          <p:cNvPr id="56" name="Group 55">
            <a:extLst>
              <a:ext uri="{FF2B5EF4-FFF2-40B4-BE49-F238E27FC236}">
                <a16:creationId xmlns:a16="http://schemas.microsoft.com/office/drawing/2014/main" id="{52C26388-4D7C-40E5-90F0-F27D691855CF}"/>
              </a:ext>
            </a:extLst>
          </p:cNvPr>
          <p:cNvGrpSpPr/>
          <p:nvPr/>
        </p:nvGrpSpPr>
        <p:grpSpPr>
          <a:xfrm>
            <a:off x="5532609" y="6253558"/>
            <a:ext cx="1762080" cy="501581"/>
            <a:chOff x="5008968" y="51663"/>
            <a:chExt cx="1762080" cy="501581"/>
          </a:xfrm>
        </p:grpSpPr>
        <p:sp>
          <p:nvSpPr>
            <p:cNvPr id="57" name="Tekstvak 19">
              <a:extLst>
                <a:ext uri="{FF2B5EF4-FFF2-40B4-BE49-F238E27FC236}">
                  <a16:creationId xmlns:a16="http://schemas.microsoft.com/office/drawing/2014/main" id="{1382B6A5-CD41-41A5-9BCE-293BB42CD854}"/>
                </a:ext>
              </a:extLst>
            </p:cNvPr>
            <p:cNvSpPr txBox="1"/>
            <p:nvPr/>
          </p:nvSpPr>
          <p:spPr>
            <a:xfrm>
              <a:off x="5008968" y="51663"/>
              <a:ext cx="1762080" cy="246221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nl-NL" sz="1000" dirty="0"/>
                <a:t>Rehabilitation (UMCG)</a:t>
              </a:r>
            </a:p>
          </p:txBody>
        </p:sp>
        <p:sp>
          <p:nvSpPr>
            <p:cNvPr id="58" name="Tekstvak 28">
              <a:extLst>
                <a:ext uri="{FF2B5EF4-FFF2-40B4-BE49-F238E27FC236}">
                  <a16:creationId xmlns:a16="http://schemas.microsoft.com/office/drawing/2014/main" id="{ADAAD1F0-D20C-4EC4-8497-025424F96933}"/>
                </a:ext>
              </a:extLst>
            </p:cNvPr>
            <p:cNvSpPr txBox="1"/>
            <p:nvPr/>
          </p:nvSpPr>
          <p:spPr>
            <a:xfrm>
              <a:off x="5008968" y="322412"/>
              <a:ext cx="1762080" cy="230832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r>
                <a:rPr lang="nl-NL" sz="900" dirty="0"/>
                <a:t>Liesbeth Simmelink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402748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397</Words>
  <Application>Microsoft Office PowerPoint</Application>
  <PresentationFormat>Widescreen</PresentationFormat>
  <Paragraphs>109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N. Brouwer</dc:creator>
  <cp:lastModifiedBy>N. Brouwer</cp:lastModifiedBy>
  <cp:revision>37</cp:revision>
  <cp:lastPrinted>2024-02-29T07:16:34Z</cp:lastPrinted>
  <dcterms:created xsi:type="dcterms:W3CDTF">2022-01-11T13:43:34Z</dcterms:created>
  <dcterms:modified xsi:type="dcterms:W3CDTF">2024-06-12T07:29:29Z</dcterms:modified>
</cp:coreProperties>
</file>